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5" r:id="rId4"/>
    <p:sldId id="259" r:id="rId5"/>
    <p:sldId id="260" r:id="rId6"/>
    <p:sldId id="271" r:id="rId7"/>
    <p:sldId id="261" r:id="rId8"/>
    <p:sldId id="262" r:id="rId9"/>
    <p:sldId id="270" r:id="rId10"/>
    <p:sldId id="269" r:id="rId11"/>
    <p:sldId id="272" r:id="rId12"/>
    <p:sldId id="263" r:id="rId13"/>
    <p:sldId id="275" r:id="rId14"/>
    <p:sldId id="277" r:id="rId15"/>
    <p:sldId id="278" r:id="rId16"/>
    <p:sldId id="279" r:id="rId17"/>
    <p:sldId id="297" r:id="rId18"/>
    <p:sldId id="299" r:id="rId19"/>
    <p:sldId id="300" r:id="rId20"/>
    <p:sldId id="301" r:id="rId21"/>
    <p:sldId id="302" r:id="rId22"/>
    <p:sldId id="303" r:id="rId23"/>
    <p:sldId id="304" r:id="rId24"/>
    <p:sldId id="306" r:id="rId25"/>
    <p:sldId id="298" r:id="rId26"/>
    <p:sldId id="280" r:id="rId27"/>
    <p:sldId id="282" r:id="rId28"/>
    <p:sldId id="283" r:id="rId29"/>
    <p:sldId id="284" r:id="rId30"/>
    <p:sldId id="285" r:id="rId31"/>
    <p:sldId id="286" r:id="rId32"/>
    <p:sldId id="281" r:id="rId33"/>
    <p:sldId id="287" r:id="rId34"/>
    <p:sldId id="288" r:id="rId35"/>
    <p:sldId id="291" r:id="rId36"/>
    <p:sldId id="289" r:id="rId37"/>
    <p:sldId id="292" r:id="rId38"/>
    <p:sldId id="293" r:id="rId39"/>
    <p:sldId id="294" r:id="rId40"/>
    <p:sldId id="274" r:id="rId41"/>
    <p:sldId id="265" r:id="rId42"/>
    <p:sldId id="266" r:id="rId43"/>
    <p:sldId id="267" r:id="rId44"/>
    <p:sldId id="296" r:id="rId45"/>
    <p:sldId id="26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BAF2-5CE7-4D2D-A1DE-D0ADEB17CDD3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1F1-C53C-4FD5-AA69-C636AE6F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BAF2-5CE7-4D2D-A1DE-D0ADEB17CDD3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1F1-C53C-4FD5-AA69-C636AE6F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7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BAF2-5CE7-4D2D-A1DE-D0ADEB17CDD3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1F1-C53C-4FD5-AA69-C636AE6F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BAF2-5CE7-4D2D-A1DE-D0ADEB17CDD3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1F1-C53C-4FD5-AA69-C636AE6F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2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BAF2-5CE7-4D2D-A1DE-D0ADEB17CDD3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1F1-C53C-4FD5-AA69-C636AE6F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8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BAF2-5CE7-4D2D-A1DE-D0ADEB17CDD3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1F1-C53C-4FD5-AA69-C636AE6F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2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BAF2-5CE7-4D2D-A1DE-D0ADEB17CDD3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1F1-C53C-4FD5-AA69-C636AE6F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BAF2-5CE7-4D2D-A1DE-D0ADEB17CDD3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1F1-C53C-4FD5-AA69-C636AE6F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BAF2-5CE7-4D2D-A1DE-D0ADEB17CDD3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1F1-C53C-4FD5-AA69-C636AE6F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5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BAF2-5CE7-4D2D-A1DE-D0ADEB17CDD3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1F1-C53C-4FD5-AA69-C636AE6F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3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BAF2-5CE7-4D2D-A1DE-D0ADEB17CDD3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1F1-C53C-4FD5-AA69-C636AE6F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1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BAF2-5CE7-4D2D-A1DE-D0ADEB17CDD3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F41F1-C53C-4FD5-AA69-C636AE6F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9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" cy="6858000"/>
          </a:xfrm>
          <a:prstGeom prst="rect">
            <a:avLst/>
          </a:prstGeom>
          <a:solidFill>
            <a:srgbClr val="193860"/>
          </a:solidFill>
          <a:ln>
            <a:solidFill>
              <a:srgbClr val="19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0"/>
            <a:ext cx="1828800" cy="6858000"/>
          </a:xfrm>
          <a:prstGeom prst="rect">
            <a:avLst/>
          </a:prstGeom>
          <a:solidFill>
            <a:srgbClr val="DE5624"/>
          </a:solidFill>
          <a:ln>
            <a:solidFill>
              <a:srgbClr val="DE5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0" y="0"/>
            <a:ext cx="1828800" cy="6858000"/>
          </a:xfrm>
          <a:prstGeom prst="rect">
            <a:avLst/>
          </a:prstGeom>
          <a:solidFill>
            <a:srgbClr val="2DA31D"/>
          </a:solidFill>
          <a:ln>
            <a:solidFill>
              <a:srgbClr val="2DA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0" y="18393"/>
            <a:ext cx="1828800" cy="6858000"/>
          </a:xfrm>
          <a:prstGeom prst="rect">
            <a:avLst/>
          </a:prstGeom>
          <a:solidFill>
            <a:srgbClr val="AA1515"/>
          </a:solidFill>
          <a:ln>
            <a:solidFill>
              <a:srgbClr val="AA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20651"/>
          <a:stretch/>
        </p:blipFill>
        <p:spPr>
          <a:xfrm>
            <a:off x="2743200" y="1058807"/>
            <a:ext cx="3657601" cy="3132193"/>
          </a:xfrm>
        </p:spPr>
      </p:pic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2743200" y="4191000"/>
            <a:ext cx="3657600" cy="1295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 God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our daily lives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5791200"/>
            <a:ext cx="1143000" cy="381000"/>
          </a:xfrm>
          <a:prstGeom prst="rect">
            <a:avLst/>
          </a:prstGeom>
          <a:solidFill>
            <a:srgbClr val="DE56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2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8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following God’s Word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3:16-17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of God </a:t>
            </a:r>
            <a:endParaRPr lang="en-US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complete, thoroughly equipped </a:t>
            </a:r>
            <a:endParaRPr lang="en-US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good work.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3124200"/>
            <a:ext cx="3008313" cy="3001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</a:t>
            </a:r>
          </a:p>
          <a:p>
            <a:r>
              <a:rPr lang="en-US" sz="28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Testament</a:t>
            </a:r>
            <a:endParaRPr lang="en-US" sz="2800" b="1" dirty="0">
              <a:solidFill>
                <a:srgbClr val="DE5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2" t="3645" r="3481" b="9951"/>
          <a:stretch/>
        </p:blipFill>
        <p:spPr bwMode="auto">
          <a:xfrm>
            <a:off x="228600" y="4343400"/>
            <a:ext cx="3231396" cy="1867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1495393" cy="76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26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speaks to us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Witness of the Holy Spirit?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432615"/>
            <a:ext cx="2991825" cy="15245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2362200" cy="1200329"/>
          </a:xfrm>
          <a:prstGeom prst="rect">
            <a:avLst/>
          </a:prstGeom>
          <a:solidFill>
            <a:srgbClr val="DE56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Way God Speaks To His People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9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natural man does not receive the things of the Spirit of God, for they are foolishness to him; nor can he know them, because they are spiritually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discerned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2:14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1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8:14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as many as are led by the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 of God,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sons of God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46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8:16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Himself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bears witness with our spirit that we are children of God,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19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8:1-16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Matter of Life &amp; Death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14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8:1-4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Condemnation</a:t>
            </a:r>
          </a:p>
          <a:p>
            <a:pPr marL="0" indent="0" algn="ctr">
              <a:buNone/>
            </a:pP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5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8:5-6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minds on the Spirit not on the flesh</a:t>
            </a:r>
          </a:p>
          <a:p>
            <a:pPr marL="0" indent="0" algn="ctr">
              <a:buNone/>
            </a:pPr>
            <a:endParaRPr lang="en-US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vs. Life &amp; Peace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11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8:9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dwells in you</a:t>
            </a:r>
          </a:p>
          <a:p>
            <a:pPr marL="0" indent="0" algn="ctr">
              <a:buNone/>
            </a:pP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11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1 -  Can We Hear From God?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4038600"/>
            <a:ext cx="9144000" cy="2087563"/>
          </a:xfrm>
        </p:spPr>
        <p:txBody>
          <a:bodyPr>
            <a:no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Reality,  Motive,  Blocks to Reception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76400"/>
            <a:ext cx="4191000" cy="21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8:10-11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gives life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30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8:12-13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according to the flesh brings death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52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8:14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Sons of God are led by the Spirit of God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00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8:15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of adoption bring intimacy with God</a:t>
            </a:r>
          </a:p>
          <a:p>
            <a:pPr marL="0" indent="0" algn="ctr">
              <a:buNone/>
            </a:pP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Daddy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22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8:16-17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bears witness with our Spirit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59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 of Life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Flesh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5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5:16-26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 in the Spirit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of the Flesh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47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E5624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of the Flesh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(1)    </a:t>
            </a:r>
            <a:r>
              <a:rPr lang="en-US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Adultery</a:t>
            </a:r>
            <a:r>
              <a:rPr lang="en-US" dirty="0"/>
              <a:t> - unlawful sexual relations between a man and a woman</a:t>
            </a:r>
            <a:br>
              <a:rPr lang="en-US" dirty="0"/>
            </a:br>
            <a:r>
              <a:rPr lang="en-US" dirty="0"/>
              <a:t>(2)    </a:t>
            </a:r>
            <a:r>
              <a:rPr lang="en-US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Fornication</a:t>
            </a:r>
            <a:r>
              <a:rPr lang="en-US" dirty="0"/>
              <a:t> - pornography, </a:t>
            </a:r>
            <a:r>
              <a:rPr lang="en-US" dirty="0" smtClean="0"/>
              <a:t>prostitution, </a:t>
            </a:r>
            <a:r>
              <a:rPr lang="en-US" dirty="0"/>
              <a:t>incest</a:t>
            </a:r>
            <a:br>
              <a:rPr lang="en-US" dirty="0"/>
            </a:br>
            <a:r>
              <a:rPr lang="en-US" dirty="0"/>
              <a:t>(3)    </a:t>
            </a:r>
            <a:r>
              <a:rPr lang="en-US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Uncleanness</a:t>
            </a:r>
            <a:r>
              <a:rPr lang="en-US" dirty="0"/>
              <a:t> - homosexuality, lesbianism, pedophilia, sexual perversion</a:t>
            </a:r>
            <a:br>
              <a:rPr lang="en-US" dirty="0"/>
            </a:br>
            <a:r>
              <a:rPr lang="en-US" dirty="0"/>
              <a:t>(4)    </a:t>
            </a:r>
            <a:r>
              <a:rPr lang="en-US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Lasciviousness</a:t>
            </a:r>
            <a:r>
              <a:rPr lang="en-US" dirty="0"/>
              <a:t> </a:t>
            </a:r>
            <a:r>
              <a:rPr lang="en-US" dirty="0" smtClean="0"/>
              <a:t>– militaristic – always pushing the issue, </a:t>
            </a:r>
            <a:r>
              <a:rPr lang="en-US" dirty="0"/>
              <a:t>lewd, </a:t>
            </a:r>
            <a:r>
              <a:rPr lang="en-US" dirty="0" smtClean="0"/>
              <a:t>encouraging others to join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E5624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of the Flesh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(5)    </a:t>
            </a:r>
            <a:r>
              <a:rPr lang="en-US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Idolatry</a:t>
            </a:r>
            <a:r>
              <a:rPr lang="en-US" dirty="0"/>
              <a:t> - worship sports stars, movie stars, music </a:t>
            </a:r>
            <a:r>
              <a:rPr lang="en-US" dirty="0" smtClean="0"/>
              <a:t>icons, money</a:t>
            </a:r>
            <a:r>
              <a:rPr lang="en-US" dirty="0"/>
              <a:t>, etc.</a:t>
            </a:r>
            <a:br>
              <a:rPr lang="en-US" dirty="0"/>
            </a:br>
            <a:r>
              <a:rPr lang="en-US" dirty="0"/>
              <a:t>(6)    </a:t>
            </a:r>
            <a:r>
              <a:rPr lang="en-US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Witchcraft</a:t>
            </a:r>
            <a:r>
              <a:rPr lang="en-US" dirty="0"/>
              <a:t> - includes drug use, spells, luck charms, horoscopes, zodiac </a:t>
            </a:r>
            <a:r>
              <a:rPr lang="en-US" dirty="0" smtClean="0"/>
              <a:t>signs, fortune tellers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E5624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of the Flesh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7)    </a:t>
            </a:r>
            <a:r>
              <a:rPr lang="en-US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Hatred</a:t>
            </a:r>
            <a:r>
              <a:rPr lang="en-US" dirty="0"/>
              <a:t> - hold grudges and malice and </a:t>
            </a:r>
            <a:r>
              <a:rPr lang="en-US" dirty="0" smtClean="0"/>
              <a:t> angry </a:t>
            </a:r>
            <a:r>
              <a:rPr lang="en-US" dirty="0"/>
              <a:t>at someone</a:t>
            </a:r>
            <a:br>
              <a:rPr lang="en-US" dirty="0"/>
            </a:br>
            <a:r>
              <a:rPr lang="en-US" dirty="0"/>
              <a:t>(8)    </a:t>
            </a:r>
            <a:r>
              <a:rPr lang="en-US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Variance</a:t>
            </a:r>
            <a:r>
              <a:rPr lang="en-US" dirty="0"/>
              <a:t> - to quarrel with words, stir up strife and incite debates</a:t>
            </a:r>
            <a:br>
              <a:rPr lang="en-US" dirty="0"/>
            </a:br>
            <a:r>
              <a:rPr lang="en-US" dirty="0"/>
              <a:t>(9)    </a:t>
            </a:r>
            <a:r>
              <a:rPr lang="en-US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Emulations</a:t>
            </a:r>
            <a:r>
              <a:rPr lang="en-US" dirty="0"/>
              <a:t> - the spirit of jealousy, rivalry spirit</a:t>
            </a:r>
            <a:br>
              <a:rPr lang="en-US" dirty="0"/>
            </a:br>
            <a:r>
              <a:rPr lang="en-US" dirty="0"/>
              <a:t>(10)  </a:t>
            </a:r>
            <a:r>
              <a:rPr lang="en-US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Wrath</a:t>
            </a:r>
            <a:r>
              <a:rPr lang="en-US" dirty="0" smtClean="0"/>
              <a:t> </a:t>
            </a:r>
            <a:r>
              <a:rPr lang="en-US" dirty="0"/>
              <a:t>- creating domestic and civic </a:t>
            </a:r>
            <a:r>
              <a:rPr lang="en-US" dirty="0" smtClean="0"/>
              <a:t>turmoil, having a short fuse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(11)   </a:t>
            </a:r>
            <a:r>
              <a:rPr lang="en-US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Strife</a:t>
            </a:r>
            <a:r>
              <a:rPr lang="en-US" dirty="0" smtClean="0"/>
              <a:t> </a:t>
            </a:r>
            <a:r>
              <a:rPr lang="en-US" dirty="0"/>
              <a:t>- getting pay back for a wrong, angry contentions</a:t>
            </a:r>
            <a:br>
              <a:rPr lang="en-US" dirty="0"/>
            </a:br>
            <a:r>
              <a:rPr lang="en-US" dirty="0"/>
              <a:t>(12)   </a:t>
            </a:r>
            <a:r>
              <a:rPr lang="en-US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Seditions</a:t>
            </a:r>
            <a:r>
              <a:rPr lang="en-US" dirty="0" smtClean="0"/>
              <a:t> </a:t>
            </a:r>
            <a:r>
              <a:rPr lang="en-US" dirty="0"/>
              <a:t>- stirring up strife in the church, government, home, etc.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"/>
            <a:ext cx="2691706" cy="13716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579840"/>
            <a:ext cx="9144000" cy="529509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 (3 times) get quiet before the Lord. </a:t>
            </a: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Psalm 22, 23, 24 one each time.</a:t>
            </a:r>
          </a:p>
          <a:p>
            <a:pPr marL="0" indent="0" algn="ctr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Ask the Lord to speak to your heart about what you read and how it focuses on your life.</a:t>
            </a:r>
          </a:p>
          <a:p>
            <a:pPr marL="0" indent="0" algn="ctr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down what He spoke to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46600" y="381000"/>
            <a:ext cx="3657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938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E5624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of the Flesh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13)     </a:t>
            </a:r>
            <a:r>
              <a:rPr lang="en-US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Heresies</a:t>
            </a:r>
            <a:r>
              <a:rPr lang="en-US" dirty="0"/>
              <a:t> - causing discord, unrighteous indignation</a:t>
            </a:r>
            <a:br>
              <a:rPr lang="en-US" dirty="0"/>
            </a:br>
            <a:r>
              <a:rPr lang="en-US" dirty="0"/>
              <a:t>(14)     </a:t>
            </a:r>
            <a:r>
              <a:rPr lang="en-US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Envying</a:t>
            </a:r>
            <a:r>
              <a:rPr lang="en-US" dirty="0"/>
              <a:t> - to wish ill will toward a person, organization or group of people</a:t>
            </a:r>
            <a:br>
              <a:rPr lang="en-US" dirty="0"/>
            </a:br>
            <a:r>
              <a:rPr lang="en-US" dirty="0"/>
              <a:t>(15)     </a:t>
            </a:r>
            <a:r>
              <a:rPr lang="en-US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Murder</a:t>
            </a:r>
            <a:r>
              <a:rPr lang="en-US" dirty="0"/>
              <a:t> - to spoil or mar the happiness of others, to kill</a:t>
            </a:r>
            <a:br>
              <a:rPr lang="en-US" dirty="0"/>
            </a:br>
            <a:r>
              <a:rPr lang="en-US" dirty="0"/>
              <a:t>(16)     </a:t>
            </a:r>
            <a:r>
              <a:rPr lang="en-US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Drunkenness</a:t>
            </a:r>
            <a:r>
              <a:rPr lang="en-US" dirty="0"/>
              <a:t> - public or private intoxication, alcoholic, addicted to</a:t>
            </a:r>
            <a:br>
              <a:rPr lang="en-US" dirty="0"/>
            </a:br>
            <a:r>
              <a:rPr lang="en-US" dirty="0"/>
              <a:t>(17)     </a:t>
            </a:r>
            <a:r>
              <a:rPr lang="en-US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Reveling </a:t>
            </a:r>
            <a:r>
              <a:rPr lang="en-US" dirty="0"/>
              <a:t>- clubs, house parties, carousing, obscene music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E5624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 of the Spirit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love, </a:t>
            </a:r>
            <a:endParaRPr lang="en-US" sz="4000" b="1" dirty="0" smtClean="0">
              <a:solidFill>
                <a:srgbClr val="DE5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</a:t>
            </a:r>
            <a:r>
              <a:rPr lang="en-US" sz="4000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4000" b="1" dirty="0" smtClean="0">
              <a:solidFill>
                <a:srgbClr val="DE5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  <a:r>
              <a:rPr lang="en-US" sz="4000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4000" b="1" dirty="0" smtClean="0">
              <a:solidFill>
                <a:srgbClr val="DE5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longsuffering</a:t>
            </a:r>
            <a:r>
              <a:rPr lang="en-US" sz="4000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4000" b="1" dirty="0" smtClean="0">
              <a:solidFill>
                <a:srgbClr val="DE5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  <a:r>
              <a:rPr lang="en-US" sz="4000" b="1" dirty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4000" b="1" dirty="0" smtClean="0">
              <a:solidFill>
                <a:srgbClr val="DE5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goodness, </a:t>
            </a:r>
          </a:p>
          <a:p>
            <a:r>
              <a:rPr lang="en-US" sz="40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faithfulness, </a:t>
            </a:r>
            <a:endParaRPr lang="en-US" sz="4000" b="1" baseline="30000" dirty="0" smtClean="0">
              <a:solidFill>
                <a:srgbClr val="DE5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gentleness, </a:t>
            </a:r>
          </a:p>
          <a:p>
            <a:r>
              <a:rPr lang="en-US" sz="40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self-control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3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lang="en-US" sz="2700" dirty="0">
                <a:solidFill>
                  <a:srgbClr val="DE5624"/>
                </a:solidFill>
              </a:rPr>
              <a:t/>
            </a:r>
            <a:br>
              <a:rPr lang="en-US" sz="2700" dirty="0">
                <a:solidFill>
                  <a:srgbClr val="DE5624"/>
                </a:solidFill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5:16-26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 of Holy Spirit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 of Reason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875"/>
            <a:ext cx="1784133" cy="9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63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E5624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 of Reason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Ability </a:t>
            </a:r>
            <a:r>
              <a:rPr lang="en-US" sz="4000" dirty="0"/>
              <a:t>so that we may rationally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consider </a:t>
            </a:r>
            <a:r>
              <a:rPr lang="en-US" sz="4000" dirty="0"/>
              <a:t>all options</a:t>
            </a:r>
            <a:r>
              <a:rPr lang="en-US" sz="4000" dirty="0" smtClean="0"/>
              <a:t>, </a:t>
            </a:r>
            <a:r>
              <a:rPr lang="en-US" sz="4000" dirty="0"/>
              <a:t>consequences,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advantages </a:t>
            </a:r>
            <a:r>
              <a:rPr lang="en-US" sz="4000" dirty="0"/>
              <a:t>versus disadvantages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and </a:t>
            </a:r>
            <a:r>
              <a:rPr lang="en-US" sz="4000" dirty="0"/>
              <a:t>profits versus losses</a:t>
            </a:r>
            <a:r>
              <a:rPr lang="en-US" sz="4000" dirty="0" smtClean="0"/>
              <a:t>. </a:t>
            </a:r>
            <a:endParaRPr lang="en-US" sz="4000" b="1" dirty="0" smtClean="0">
              <a:solidFill>
                <a:srgbClr val="DE5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E5624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 of Reason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When </a:t>
            </a:r>
            <a:r>
              <a:rPr lang="en-US" sz="4000" dirty="0"/>
              <a:t>you </a:t>
            </a:r>
            <a:r>
              <a:rPr lang="en-US" sz="4000" dirty="0" smtClean="0"/>
              <a:t>listen </a:t>
            </a:r>
            <a:r>
              <a:rPr lang="en-US" sz="4000" dirty="0"/>
              <a:t>to the voice of your </a:t>
            </a:r>
            <a:r>
              <a:rPr lang="en-US" sz="4000" dirty="0" smtClean="0"/>
              <a:t>reason you </a:t>
            </a:r>
            <a:r>
              <a:rPr lang="en-US" sz="4000" dirty="0"/>
              <a:t>will weigh the things you see and hear in the natural. </a:t>
            </a:r>
            <a:endParaRPr lang="en-US" sz="4000" b="1" dirty="0" smtClean="0">
              <a:solidFill>
                <a:srgbClr val="DE5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E5624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 of Reason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You </a:t>
            </a:r>
            <a:r>
              <a:rPr lang="en-US" sz="4000" dirty="0"/>
              <a:t>will deliberate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and </a:t>
            </a:r>
            <a:r>
              <a:rPr lang="en-US" sz="4000" dirty="0"/>
              <a:t>think things through,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and </a:t>
            </a:r>
            <a:r>
              <a:rPr lang="en-US" sz="4000" dirty="0"/>
              <a:t>afterwards,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make </a:t>
            </a:r>
            <a:r>
              <a:rPr lang="en-US" sz="4000" dirty="0"/>
              <a:t>your decision. </a:t>
            </a:r>
            <a:endParaRPr lang="en-US" sz="4000" b="1" dirty="0" smtClean="0">
              <a:solidFill>
                <a:srgbClr val="DE5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E5624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 of Reason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bad but can be prejudiced by …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2:1-8		Scribes Reason</a:t>
            </a:r>
          </a:p>
          <a:p>
            <a:pPr marL="0" indent="0">
              <a:buNone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28:1-6 		People of Malta</a:t>
            </a:r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8457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E5624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 of Reason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13:26-33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</a:t>
            </a:r>
          </a:p>
          <a:p>
            <a:pPr marL="0" indent="0" algn="ctr">
              <a:buNone/>
            </a:pPr>
            <a:r>
              <a:rPr lang="en-US" sz="4000" dirty="0" smtClean="0"/>
              <a:t>If </a:t>
            </a:r>
            <a:r>
              <a:rPr lang="en-US" sz="4000" dirty="0"/>
              <a:t>the answer of your mind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contradicts </a:t>
            </a:r>
            <a:r>
              <a:rPr lang="en-US" sz="4000" dirty="0"/>
              <a:t>the Written Word,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or </a:t>
            </a:r>
            <a:r>
              <a:rPr lang="en-US" sz="4000" dirty="0"/>
              <a:t>contradicts what God has said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then </a:t>
            </a:r>
            <a:r>
              <a:rPr lang="en-US" sz="4000" dirty="0"/>
              <a:t>you must abandon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the </a:t>
            </a:r>
            <a:r>
              <a:rPr lang="en-US" sz="4000" dirty="0"/>
              <a:t>voice of your </a:t>
            </a:r>
            <a:r>
              <a:rPr lang="en-US" sz="4000" dirty="0" smtClean="0"/>
              <a:t>reasoning</a:t>
            </a:r>
            <a:endParaRPr lang="en-US" sz="4000" b="1" dirty="0" smtClean="0">
              <a:solidFill>
                <a:srgbClr val="DE5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two ways God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speaks to His people?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432615"/>
            <a:ext cx="2991825" cy="15245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speaks to us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His written Word?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Witness of The Holy Spirit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432615"/>
            <a:ext cx="2991825" cy="15245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2362200" cy="1200329"/>
          </a:xfrm>
          <a:prstGeom prst="rect">
            <a:avLst/>
          </a:prstGeom>
          <a:solidFill>
            <a:srgbClr val="DE56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Way God Speaks To His People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7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2 -  Discerning the Sound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4114800"/>
            <a:ext cx="9144000" cy="19049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different “voices”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78525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2 -  Discerning the Sound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4114800"/>
            <a:ext cx="9144000" cy="19049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7800"/>
            <a:ext cx="4038600" cy="2057930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77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905000"/>
            <a:ext cx="9144000" cy="49699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Points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God He is speaking to your partner</a:t>
            </a: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God to tune their heart to seek Him fully (whole hearted desire for Him)</a:t>
            </a: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Quite your heart and focus on Him</a:t>
            </a: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(Blessings He has provided for you)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4800"/>
            <a:ext cx="2691707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17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905000"/>
            <a:ext cx="9144000" cy="4969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Points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God to bring an impression to you about a blessing of from His hand that he has to bring into the life of your prayer partner.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that blessing over them.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4800"/>
            <a:ext cx="2691707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27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579840"/>
            <a:ext cx="9144000" cy="52950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 (3 times) get quiet before the Lord. </a:t>
            </a:r>
          </a:p>
          <a:p>
            <a:pPr marL="0" indent="0" algn="ctr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Mark 1, 2, 3 one each for the times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strikes you about the passages?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the Lord to speak to your heart</a:t>
            </a:r>
          </a:p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(Write down your impressions)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381000"/>
            <a:ext cx="4419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pt. 1</a:t>
            </a:r>
            <a:endParaRPr lang="en-US" sz="4400" b="1" dirty="0">
              <a:solidFill>
                <a:srgbClr val="DE5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2691707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68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579840"/>
            <a:ext cx="9144000" cy="52950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 (3 times) as you travel in the car. </a:t>
            </a:r>
          </a:p>
          <a:p>
            <a:pPr marL="0" indent="0" algn="ctr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 stoplight or stop sign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God how to pray for a person around you </a:t>
            </a:r>
          </a:p>
          <a:p>
            <a:pPr marL="0" indent="0" algn="ctr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(one outside your car)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for that person</a:t>
            </a:r>
          </a:p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(Write down your what your </a:t>
            </a: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impression was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381000"/>
            <a:ext cx="4419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pt. 2</a:t>
            </a:r>
            <a:endParaRPr lang="en-US" sz="4400" b="1" dirty="0">
              <a:solidFill>
                <a:srgbClr val="DE5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2691707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61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427441"/>
            <a:ext cx="9144000" cy="4744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how Eli encouraged Samuel</a:t>
            </a:r>
          </a:p>
          <a:p>
            <a:pPr marL="0" indent="0" algn="ctr">
              <a:buNone/>
            </a:pPr>
            <a:r>
              <a:rPr lang="en-US" sz="3200" dirty="0" smtClean="0"/>
              <a:t>the </a:t>
            </a:r>
            <a:r>
              <a:rPr lang="en-US" sz="3200" cap="small" dirty="0"/>
              <a:t>Lord</a:t>
            </a:r>
            <a:r>
              <a:rPr lang="en-US" sz="3200" dirty="0"/>
              <a:t> called Samuel. And he answered,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Here I am!” </a:t>
            </a:r>
            <a:endParaRPr lang="en-US" sz="3200" dirty="0" smtClean="0"/>
          </a:p>
          <a:p>
            <a:pPr marL="0" indent="0" algn="ctr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dirty="0" smtClean="0"/>
              <a:t>Now </a:t>
            </a:r>
            <a:r>
              <a:rPr lang="en-US" sz="3200" dirty="0"/>
              <a:t>Samuel did not yet know the </a:t>
            </a:r>
            <a:r>
              <a:rPr lang="en-US" sz="3200" cap="small" dirty="0"/>
              <a:t>Lord</a:t>
            </a:r>
            <a:r>
              <a:rPr lang="en-US" sz="3200" dirty="0"/>
              <a:t>, nor was the word of the </a:t>
            </a:r>
            <a:r>
              <a:rPr lang="en-US" sz="3200" cap="small" dirty="0"/>
              <a:t>Lord</a:t>
            </a:r>
            <a:r>
              <a:rPr lang="en-US" sz="3200" dirty="0"/>
              <a:t> yet revealed to him</a:t>
            </a:r>
            <a:r>
              <a:rPr lang="en-US" sz="3200" dirty="0" smtClean="0"/>
              <a:t>.</a:t>
            </a:r>
          </a:p>
          <a:p>
            <a:pPr marL="0" indent="0" algn="ctr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dirty="0"/>
              <a:t>if He calls you, that you must say,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3810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Samuel 3:4, 7, 9</a:t>
            </a:r>
            <a:endParaRPr lang="en-US" sz="3600" b="1" dirty="0">
              <a:solidFill>
                <a:srgbClr val="DE5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096000"/>
            <a:ext cx="6251198" cy="584775"/>
          </a:xfrm>
          <a:prstGeom prst="rect">
            <a:avLst/>
          </a:prstGeom>
          <a:solidFill>
            <a:srgbClr val="DE5624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‘Speak, </a:t>
            </a:r>
            <a:r>
              <a:rPr lang="en-US" sz="32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 Your servant hears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.’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2691707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48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Two Ways God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Speaks To His People?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432615"/>
            <a:ext cx="2991825" cy="15245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63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rgbClr val="1938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speaks to us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His written Word?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432615"/>
            <a:ext cx="2991825" cy="15245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2362200" cy="1200329"/>
          </a:xfrm>
          <a:prstGeom prst="rect">
            <a:avLst/>
          </a:prstGeom>
          <a:solidFill>
            <a:srgbClr val="DE56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Way God Speaks To His People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8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following God’s Word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100" dirty="0">
              <a:solidFill>
                <a:srgbClr val="DE5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3124200"/>
            <a:ext cx="3008313" cy="3001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</a:t>
            </a:r>
          </a:p>
          <a:p>
            <a:r>
              <a:rPr lang="en-US" sz="28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</a:t>
            </a:r>
            <a:endParaRPr lang="en-US" sz="2800" b="1" dirty="0">
              <a:solidFill>
                <a:srgbClr val="DE5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44138"/>
            <a:ext cx="2514600" cy="238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975349"/>
          </a:xfrm>
          <a:solidFill>
            <a:srgbClr val="DE5624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28:1-4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children blessed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work blessed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Surplus – not debt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Victory over enemies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Raised to leadership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7" y="1524000"/>
            <a:ext cx="2991825" cy="15245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276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following God’s Word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1:1-4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needed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great promises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1:16-21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more sure word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3124200"/>
            <a:ext cx="3008313" cy="3001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</a:t>
            </a:r>
          </a:p>
          <a:p>
            <a:r>
              <a:rPr lang="en-US" sz="28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Testament</a:t>
            </a:r>
            <a:endParaRPr lang="en-US" sz="2800" b="1" dirty="0">
              <a:solidFill>
                <a:srgbClr val="DE5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2" t="3645" r="3481" b="9951"/>
          <a:stretch/>
        </p:blipFill>
        <p:spPr bwMode="auto">
          <a:xfrm>
            <a:off x="228600" y="4343400"/>
            <a:ext cx="3231396" cy="1867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1495393" cy="76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21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following God’s Word</a:t>
            </a:r>
            <a:br>
              <a:rPr lang="en-US" sz="2700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100" dirty="0">
              <a:solidFill>
                <a:srgbClr val="DE56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DE5624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3:16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Scripture is given by inspiration of God, </a:t>
            </a:r>
            <a:endParaRPr lang="en-US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profitable </a:t>
            </a:r>
            <a:endParaRPr lang="en-US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doctrine, for reproof, 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for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correction, </a:t>
            </a:r>
            <a:endParaRPr lang="en-US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 </a:t>
            </a:r>
            <a:endParaRPr lang="en-US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righteousness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3124200"/>
            <a:ext cx="3008313" cy="3001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</a:t>
            </a:r>
          </a:p>
          <a:p>
            <a:r>
              <a:rPr lang="en-US" sz="2800" b="1" dirty="0" smtClean="0">
                <a:solidFill>
                  <a:srgbClr val="DE5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Testament</a:t>
            </a:r>
            <a:endParaRPr lang="en-US" sz="2800" b="1" dirty="0">
              <a:solidFill>
                <a:srgbClr val="DE5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2" t="3645" r="3481" b="9951"/>
          <a:stretch/>
        </p:blipFill>
        <p:spPr bwMode="auto">
          <a:xfrm>
            <a:off x="228600" y="4343400"/>
            <a:ext cx="3231396" cy="1867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1495393" cy="76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43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918</Words>
  <Application>Microsoft Office PowerPoint</Application>
  <PresentationFormat>On-screen Show (4:3)</PresentationFormat>
  <Paragraphs>249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Week 1 -  Can We Hear From God?</vt:lpstr>
      <vt:lpstr>PowerPoint Presentation</vt:lpstr>
      <vt:lpstr>Week 2 -  Discerning the Sound</vt:lpstr>
      <vt:lpstr>PowerPoint Presentation</vt:lpstr>
      <vt:lpstr>PowerPoint Presentation</vt:lpstr>
      <vt:lpstr>The Importance of following God’s Word </vt:lpstr>
      <vt:lpstr>The Importance of following God’s Word </vt:lpstr>
      <vt:lpstr>The Importance of following God’s Word </vt:lpstr>
      <vt:lpstr>The Importance of following God’s Word </vt:lpstr>
      <vt:lpstr>PowerPoint Presentation</vt:lpstr>
      <vt:lpstr>Witness of  the Holy Spirit </vt:lpstr>
      <vt:lpstr>Witness of  the Holy Spirit </vt:lpstr>
      <vt:lpstr>Witness of  the Holy Spirit </vt:lpstr>
      <vt:lpstr>Witness of  the Holy Spirit </vt:lpstr>
      <vt:lpstr>Witness of  the Holy Spirit </vt:lpstr>
      <vt:lpstr>Witness of  the Holy Spirit </vt:lpstr>
      <vt:lpstr>Witness of  the Holy Spirit </vt:lpstr>
      <vt:lpstr>Witness of  the Holy Spirit </vt:lpstr>
      <vt:lpstr>Witness of  the Holy Spirit </vt:lpstr>
      <vt:lpstr>Witness of  the Holy Spirit </vt:lpstr>
      <vt:lpstr>Witness of  the Holy Spirit </vt:lpstr>
      <vt:lpstr>Witness of  the Holy Spirit </vt:lpstr>
      <vt:lpstr>Witness of  the Holy Spirit </vt:lpstr>
      <vt:lpstr>Witness of  the Holy Spirit </vt:lpstr>
      <vt:lpstr>Witness of  the Holy Spirit </vt:lpstr>
      <vt:lpstr>Influence of the Flesh</vt:lpstr>
      <vt:lpstr>Influence of the Flesh</vt:lpstr>
      <vt:lpstr>Influence of the Flesh</vt:lpstr>
      <vt:lpstr>Influence of the Flesh</vt:lpstr>
      <vt:lpstr>Fruit of the Spirit</vt:lpstr>
      <vt:lpstr>Witness of  the Holy Spirit </vt:lpstr>
      <vt:lpstr>Voice of Reason</vt:lpstr>
      <vt:lpstr>Voice of Reason</vt:lpstr>
      <vt:lpstr>Voice of Reason</vt:lpstr>
      <vt:lpstr>Voice of Reason</vt:lpstr>
      <vt:lpstr>Voice of Reason</vt:lpstr>
      <vt:lpstr>PowerPoint Presentation</vt:lpstr>
      <vt:lpstr>PowerPoint Presentation</vt:lpstr>
      <vt:lpstr>Week 2 -  Discerning the Sound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B</cp:lastModifiedBy>
  <cp:revision>33</cp:revision>
  <dcterms:created xsi:type="dcterms:W3CDTF">2012-02-12T02:24:53Z</dcterms:created>
  <dcterms:modified xsi:type="dcterms:W3CDTF">2012-03-11T02:59:11Z</dcterms:modified>
</cp:coreProperties>
</file>