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2" r:id="rId3"/>
    <p:sldId id="263" r:id="rId4"/>
    <p:sldId id="268" r:id="rId5"/>
    <p:sldId id="272" r:id="rId6"/>
    <p:sldId id="274" r:id="rId7"/>
    <p:sldId id="278" r:id="rId8"/>
    <p:sldId id="264" r:id="rId9"/>
    <p:sldId id="302" r:id="rId10"/>
    <p:sldId id="289" r:id="rId11"/>
    <p:sldId id="290" r:id="rId12"/>
    <p:sldId id="291" r:id="rId13"/>
    <p:sldId id="292" r:id="rId14"/>
    <p:sldId id="294" r:id="rId15"/>
    <p:sldId id="293" r:id="rId16"/>
    <p:sldId id="295" r:id="rId17"/>
    <p:sldId id="296" r:id="rId18"/>
    <p:sldId id="297" r:id="rId19"/>
    <p:sldId id="298" r:id="rId20"/>
    <p:sldId id="299" r:id="rId21"/>
    <p:sldId id="300" r:id="rId22"/>
    <p:sldId id="288" r:id="rId23"/>
    <p:sldId id="301" r:id="rId24"/>
    <p:sldId id="279"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B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95341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85070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63826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314649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628E2-8688-4FB5-8A57-06A7C01B1849}"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214221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628E2-8688-4FB5-8A57-06A7C01B1849}"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44634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628E2-8688-4FB5-8A57-06A7C01B1849}" type="datetimeFigureOut">
              <a:rPr lang="en-US" smtClean="0"/>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94209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628E2-8688-4FB5-8A57-06A7C01B1849}" type="datetimeFigureOut">
              <a:rPr lang="en-US" smtClean="0"/>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386146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628E2-8688-4FB5-8A57-06A7C01B1849}" type="datetimeFigureOut">
              <a:rPr lang="en-US" smtClean="0"/>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35417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28E2-8688-4FB5-8A57-06A7C01B1849}"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04338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28E2-8688-4FB5-8A57-06A7C01B1849}"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205730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628E2-8688-4FB5-8A57-06A7C01B1849}" type="datetimeFigureOut">
              <a:rPr lang="en-US" smtClean="0"/>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B877-5D52-421E-9DD0-A70338FB2B17}" type="slidenum">
              <a:rPr lang="en-US" smtClean="0"/>
              <a:t>‹#›</a:t>
            </a:fld>
            <a:endParaRPr lang="en-US"/>
          </a:p>
        </p:txBody>
      </p:sp>
    </p:spTree>
    <p:extLst>
      <p:ext uri="{BB962C8B-B14F-4D97-AF65-F5344CB8AC3E}">
        <p14:creationId xmlns:p14="http://schemas.microsoft.com/office/powerpoint/2010/main" val="240259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95" r="-1"/>
          <a:stretch/>
        </p:blipFill>
        <p:spPr>
          <a:xfrm>
            <a:off x="304800" y="0"/>
            <a:ext cx="8490459" cy="6858000"/>
          </a:xfrm>
          <a:prstGeom prst="rect">
            <a:avLst/>
          </a:prstGeom>
        </p:spPr>
      </p:pic>
      <p:sp>
        <p:nvSpPr>
          <p:cNvPr id="6" name="Title 1"/>
          <p:cNvSpPr txBox="1">
            <a:spLocks/>
          </p:cNvSpPr>
          <p:nvPr/>
        </p:nvSpPr>
        <p:spPr>
          <a:xfrm>
            <a:off x="304800" y="5921375"/>
            <a:ext cx="8490459" cy="936625"/>
          </a:xfrm>
          <a:prstGeom prst="rect">
            <a:avLst/>
          </a:prstGeom>
          <a:solidFill>
            <a:srgbClr val="DFB037"/>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bg1"/>
                </a:solidFill>
                <a:effectLst>
                  <a:outerShdw blurRad="38100" dist="38100" dir="2700000" algn="tl">
                    <a:srgbClr val="000000">
                      <a:alpha val="43137"/>
                    </a:srgbClr>
                  </a:outerShdw>
                </a:effectLst>
              </a:rPr>
              <a:t>Welcome to The Fellowship</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01.15.12</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10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sp>
        <p:nvSpPr>
          <p:cNvPr id="3" name="TextBox 2"/>
          <p:cNvSpPr txBox="1"/>
          <p:nvPr/>
        </p:nvSpPr>
        <p:spPr>
          <a:xfrm>
            <a:off x="2843916" y="1524000"/>
            <a:ext cx="6223884" cy="4401205"/>
          </a:xfrm>
          <a:prstGeom prst="rect">
            <a:avLst/>
          </a:prstGeom>
          <a:noFill/>
        </p:spPr>
        <p:txBody>
          <a:bodyPr wrap="square" rtlCol="0">
            <a:spAutoFit/>
          </a:bodyPr>
          <a:lstStyle/>
          <a:p>
            <a:r>
              <a:rPr lang="en-US" sz="2400" baseline="30000" dirty="0"/>
              <a:t>1</a:t>
            </a:r>
            <a:r>
              <a:rPr lang="en-US" sz="2400" dirty="0"/>
              <a:t> There was a certain man in Caesarea called Cornelius, a centurion of what was called the Italian Regiment, </a:t>
            </a:r>
            <a:r>
              <a:rPr lang="en-US" sz="2400" baseline="30000" dirty="0"/>
              <a:t>2</a:t>
            </a:r>
            <a:r>
              <a:rPr lang="en-US" sz="2400" dirty="0"/>
              <a:t> a devout </a:t>
            </a:r>
            <a:r>
              <a:rPr lang="en-US" sz="2400" i="1" dirty="0"/>
              <a:t>man</a:t>
            </a:r>
            <a:r>
              <a:rPr lang="en-US" sz="2400" dirty="0"/>
              <a:t> and one who feared God with all his household, who gave alms generously to the people, and prayed to God always. </a:t>
            </a:r>
            <a:r>
              <a:rPr lang="en-US" sz="2400" baseline="30000" dirty="0"/>
              <a:t>3</a:t>
            </a:r>
            <a:r>
              <a:rPr lang="en-US" sz="2400" dirty="0"/>
              <a:t> About the ninth hour of the day he saw clearly in a vision an angel of God coming in and saying to him, “Cornelius!”</a:t>
            </a:r>
            <a:br>
              <a:rPr lang="en-US" sz="2400" dirty="0"/>
            </a:br>
            <a:r>
              <a:rPr lang="en-US" sz="2400" baseline="30000" dirty="0"/>
              <a:t>4</a:t>
            </a:r>
            <a:r>
              <a:rPr lang="en-US" sz="2400" dirty="0"/>
              <a:t> And when he observed him, he was afraid, and said, “What is it, lord?” </a:t>
            </a:r>
            <a:endParaRPr lang="en-US" sz="2400" dirty="0" smtClean="0"/>
          </a:p>
          <a:p>
            <a:r>
              <a:rPr lang="en-US" sz="2000" dirty="0"/>
              <a:t/>
            </a:r>
            <a:br>
              <a:rPr lang="en-US" sz="2000" dirty="0"/>
            </a:br>
            <a:endParaRPr lang="en-US" sz="20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703" r="37085" b="2703"/>
          <a:stretch/>
        </p:blipFill>
        <p:spPr>
          <a:xfrm>
            <a:off x="152400" y="1490420"/>
            <a:ext cx="2397071" cy="4013200"/>
          </a:xfrm>
          <a:prstGeom prst="rect">
            <a:avLst/>
          </a:prstGeom>
          <a:ln>
            <a:noFill/>
          </a:ln>
          <a:effectLst>
            <a:softEdge rad="112500"/>
          </a:effectLst>
        </p:spPr>
      </p:pic>
    </p:spTree>
    <p:extLst>
      <p:ext uri="{BB962C8B-B14F-4D97-AF65-F5344CB8AC3E}">
        <p14:creationId xmlns:p14="http://schemas.microsoft.com/office/powerpoint/2010/main" val="2632087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sp>
        <p:nvSpPr>
          <p:cNvPr id="3" name="TextBox 2"/>
          <p:cNvSpPr txBox="1"/>
          <p:nvPr/>
        </p:nvSpPr>
        <p:spPr>
          <a:xfrm>
            <a:off x="2843916" y="1600200"/>
            <a:ext cx="6223884" cy="4893647"/>
          </a:xfrm>
          <a:prstGeom prst="rect">
            <a:avLst/>
          </a:prstGeom>
          <a:noFill/>
        </p:spPr>
        <p:txBody>
          <a:bodyPr wrap="square" rtlCol="0">
            <a:spAutoFit/>
          </a:bodyPr>
          <a:lstStyle/>
          <a:p>
            <a:r>
              <a:rPr lang="en-US" sz="2400" dirty="0" smtClean="0"/>
              <a:t>So </a:t>
            </a:r>
            <a:r>
              <a:rPr lang="en-US" sz="2400" dirty="0"/>
              <a:t>he said to him, “Your prayers and your alms have come up for a memorial before God. </a:t>
            </a:r>
            <a:r>
              <a:rPr lang="en-US" sz="2400" baseline="30000" dirty="0"/>
              <a:t>5</a:t>
            </a:r>
            <a:r>
              <a:rPr lang="en-US" sz="2400" dirty="0"/>
              <a:t> Now send men to Joppa, and send for Simon whose surname is Peter. </a:t>
            </a:r>
            <a:r>
              <a:rPr lang="en-US" sz="2400" baseline="30000" dirty="0"/>
              <a:t>6</a:t>
            </a:r>
            <a:r>
              <a:rPr lang="en-US" sz="2400" dirty="0"/>
              <a:t> He is lodging with Simon, a tanner, whose house is by the </a:t>
            </a:r>
            <a:r>
              <a:rPr lang="en-US" sz="2400" dirty="0" smtClean="0"/>
              <a:t>sea. </a:t>
            </a:r>
            <a:r>
              <a:rPr lang="en-US" sz="2400" dirty="0"/>
              <a:t>He will tell you what you must do</a:t>
            </a:r>
            <a:r>
              <a:rPr lang="en-US" sz="2400" dirty="0" smtClean="0"/>
              <a:t>.”</a:t>
            </a:r>
          </a:p>
          <a:p>
            <a:endParaRPr lang="en-US" sz="2400" dirty="0"/>
          </a:p>
          <a:p>
            <a:r>
              <a:rPr lang="en-US" sz="2400" dirty="0"/>
              <a:t>And when the angel who spoke to him had departed, Cornelius called two of his household servants and a devout soldier from among those who waited on him continually. </a:t>
            </a:r>
            <a:r>
              <a:rPr lang="en-US" sz="2400" baseline="30000" dirty="0"/>
              <a:t>8</a:t>
            </a:r>
            <a:r>
              <a:rPr lang="en-US" sz="2400" dirty="0"/>
              <a:t> So when he had explained all </a:t>
            </a:r>
            <a:r>
              <a:rPr lang="en-US" sz="2400" i="1" dirty="0"/>
              <a:t>these</a:t>
            </a:r>
            <a:r>
              <a:rPr lang="en-US" sz="2400" dirty="0"/>
              <a:t> things to them, he sent them to Joppa</a:t>
            </a:r>
            <a:r>
              <a:rPr lang="en-US" sz="2000" dirty="0"/>
              <a: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703" r="37085" b="2703"/>
          <a:stretch/>
        </p:blipFill>
        <p:spPr>
          <a:xfrm>
            <a:off x="152400" y="1490420"/>
            <a:ext cx="2397071" cy="4013200"/>
          </a:xfrm>
          <a:prstGeom prst="rect">
            <a:avLst/>
          </a:prstGeom>
          <a:ln>
            <a:noFill/>
          </a:ln>
          <a:effectLst>
            <a:softEdge rad="112500"/>
          </a:effectLst>
        </p:spPr>
      </p:pic>
    </p:spTree>
    <p:extLst>
      <p:ext uri="{BB962C8B-B14F-4D97-AF65-F5344CB8AC3E}">
        <p14:creationId xmlns:p14="http://schemas.microsoft.com/office/powerpoint/2010/main" val="361337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4524315"/>
          </a:xfrm>
          <a:prstGeom prst="rect">
            <a:avLst/>
          </a:prstGeom>
          <a:noFill/>
        </p:spPr>
        <p:txBody>
          <a:bodyPr wrap="square" rtlCol="0">
            <a:spAutoFit/>
          </a:bodyPr>
          <a:lstStyle/>
          <a:p>
            <a:r>
              <a:rPr lang="en-US" sz="2400" dirty="0"/>
              <a:t>The next day, as they went on their journey and drew near the city, Peter went up on the housetop to pray, about the sixth hour. </a:t>
            </a:r>
            <a:r>
              <a:rPr lang="en-US" sz="2400" baseline="30000" dirty="0"/>
              <a:t>10</a:t>
            </a:r>
            <a:r>
              <a:rPr lang="en-US" sz="2400" dirty="0"/>
              <a:t> Then he became very hungry and wanted to eat; but while they made ready, he fell into a trance </a:t>
            </a:r>
            <a:r>
              <a:rPr lang="en-US" sz="2400" baseline="30000" dirty="0"/>
              <a:t>11</a:t>
            </a:r>
            <a:r>
              <a:rPr lang="en-US" sz="2400" dirty="0"/>
              <a:t> and saw heaven opened and an object like a great sheet bound at the four corners, descending to him and let down to the earth. </a:t>
            </a:r>
            <a:r>
              <a:rPr lang="en-US" sz="2400" baseline="30000" dirty="0"/>
              <a:t>12</a:t>
            </a:r>
            <a:r>
              <a:rPr lang="en-US" sz="2400" dirty="0"/>
              <a:t> In it were all kinds of four-footed animals of the earth, wild beasts, creeping things, and birds of the air. </a:t>
            </a:r>
            <a:r>
              <a:rPr lang="en-US" sz="2400" baseline="30000" dirty="0"/>
              <a:t>13</a:t>
            </a:r>
            <a:r>
              <a:rPr lang="en-US" sz="2400" dirty="0"/>
              <a:t> And a voice came to him, “Rise, Peter; kill and eat</a:t>
            </a:r>
            <a:r>
              <a:rPr lang="en-US" sz="2400" dirty="0" smtClean="0"/>
              <a:t>.”</a:t>
            </a:r>
            <a:endParaRPr lang="en-US" sz="2000" dirty="0"/>
          </a:p>
        </p:txBody>
      </p:sp>
    </p:spTree>
    <p:extLst>
      <p:ext uri="{BB962C8B-B14F-4D97-AF65-F5344CB8AC3E}">
        <p14:creationId xmlns:p14="http://schemas.microsoft.com/office/powerpoint/2010/main" val="178214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5262979"/>
          </a:xfrm>
          <a:prstGeom prst="rect">
            <a:avLst/>
          </a:prstGeom>
          <a:noFill/>
        </p:spPr>
        <p:txBody>
          <a:bodyPr wrap="square" rtlCol="0">
            <a:spAutoFit/>
          </a:bodyPr>
          <a:lstStyle/>
          <a:p>
            <a:r>
              <a:rPr lang="en-US" sz="2400" baseline="30000" dirty="0" smtClean="0"/>
              <a:t>14</a:t>
            </a:r>
            <a:r>
              <a:rPr lang="en-US" sz="2400" dirty="0" smtClean="0"/>
              <a:t> </a:t>
            </a:r>
            <a:r>
              <a:rPr lang="en-US" sz="2400" dirty="0"/>
              <a:t>But Peter said, “Not so, Lord! For I have never eaten anything common or unclean.” </a:t>
            </a:r>
            <a:br>
              <a:rPr lang="en-US" sz="2400" dirty="0"/>
            </a:br>
            <a:r>
              <a:rPr lang="en-US" sz="2400" baseline="30000" dirty="0"/>
              <a:t>15</a:t>
            </a:r>
            <a:r>
              <a:rPr lang="en-US" sz="2400" dirty="0"/>
              <a:t> And a voice </a:t>
            </a:r>
            <a:r>
              <a:rPr lang="en-US" sz="2400" i="1" dirty="0"/>
              <a:t>spoke</a:t>
            </a:r>
            <a:r>
              <a:rPr lang="en-US" sz="2400" dirty="0"/>
              <a:t> to him again the second time, “What God has cleansed you must not call common.” </a:t>
            </a:r>
            <a:r>
              <a:rPr lang="en-US" sz="2400" baseline="30000" dirty="0"/>
              <a:t>16</a:t>
            </a:r>
            <a:r>
              <a:rPr lang="en-US" sz="2400" dirty="0"/>
              <a:t> This was done three times. And the object was taken up into heaven again</a:t>
            </a:r>
            <a:r>
              <a:rPr lang="en-US" sz="2400" dirty="0" smtClean="0"/>
              <a:t>.</a:t>
            </a:r>
          </a:p>
          <a:p>
            <a:endParaRPr lang="en-US" sz="2400" dirty="0"/>
          </a:p>
          <a:p>
            <a:r>
              <a:rPr lang="en-US" sz="2400" dirty="0"/>
              <a:t>Now while Peter wondered within himself what this vision which he had seen meant, behold, the men who had been sent from Cornelius had made inquiry for Simon’s house, and stood before the gate. </a:t>
            </a:r>
            <a:r>
              <a:rPr lang="en-US" sz="2400" baseline="30000" dirty="0"/>
              <a:t>18</a:t>
            </a:r>
            <a:r>
              <a:rPr lang="en-US" sz="2400" dirty="0"/>
              <a:t> And they called and asked whether Simon, whose surname was Peter, was lodging there. </a:t>
            </a:r>
          </a:p>
        </p:txBody>
      </p:sp>
    </p:spTree>
    <p:extLst>
      <p:ext uri="{BB962C8B-B14F-4D97-AF65-F5344CB8AC3E}">
        <p14:creationId xmlns:p14="http://schemas.microsoft.com/office/powerpoint/2010/main" val="218879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4154984"/>
          </a:xfrm>
          <a:prstGeom prst="rect">
            <a:avLst/>
          </a:prstGeom>
          <a:noFill/>
        </p:spPr>
        <p:txBody>
          <a:bodyPr wrap="square" rtlCol="0">
            <a:spAutoFit/>
          </a:bodyPr>
          <a:lstStyle/>
          <a:p>
            <a:r>
              <a:rPr lang="en-US" sz="2400" baseline="30000" dirty="0" smtClean="0"/>
              <a:t>19</a:t>
            </a:r>
            <a:r>
              <a:rPr lang="en-US" sz="2400" dirty="0" smtClean="0"/>
              <a:t> </a:t>
            </a:r>
            <a:r>
              <a:rPr lang="en-US" sz="2400" dirty="0"/>
              <a:t>While Peter thought about the vision, the Spirit said to him, “Behold, three men are seeking you. </a:t>
            </a:r>
            <a:r>
              <a:rPr lang="en-US" sz="2400" baseline="30000" dirty="0"/>
              <a:t>20</a:t>
            </a:r>
            <a:r>
              <a:rPr lang="en-US" sz="2400" dirty="0"/>
              <a:t> Arise therefore, go down and go with them, doubting nothing; for I have sent them.” </a:t>
            </a:r>
            <a:endParaRPr lang="en-US" sz="2400" dirty="0" smtClean="0"/>
          </a:p>
          <a:p>
            <a:r>
              <a:rPr lang="en-US" sz="2400" dirty="0"/>
              <a:t/>
            </a:r>
            <a:br>
              <a:rPr lang="en-US" sz="2400" dirty="0"/>
            </a:br>
            <a:r>
              <a:rPr lang="en-US" sz="2400" baseline="30000" dirty="0"/>
              <a:t>21</a:t>
            </a:r>
            <a:r>
              <a:rPr lang="en-US" sz="2400" dirty="0"/>
              <a:t> Then Peter went down to the men who had been sent to him from </a:t>
            </a:r>
            <a:r>
              <a:rPr lang="en-US" sz="2400" dirty="0" smtClean="0"/>
              <a:t>Cornelius, and </a:t>
            </a:r>
            <a:r>
              <a:rPr lang="en-US" sz="2400" dirty="0"/>
              <a:t>said, “Yes, I am he whom you seek. For what reason have you come?” </a:t>
            </a:r>
            <a:br>
              <a:rPr lang="en-US" sz="2400" dirty="0"/>
            </a:br>
            <a:endParaRPr lang="en-US" sz="2400" dirty="0"/>
          </a:p>
        </p:txBody>
      </p:sp>
    </p:spTree>
    <p:extLst>
      <p:ext uri="{BB962C8B-B14F-4D97-AF65-F5344CB8AC3E}">
        <p14:creationId xmlns:p14="http://schemas.microsoft.com/office/powerpoint/2010/main" val="11250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3785652"/>
          </a:xfrm>
          <a:prstGeom prst="rect">
            <a:avLst/>
          </a:prstGeom>
          <a:noFill/>
        </p:spPr>
        <p:txBody>
          <a:bodyPr wrap="square" rtlCol="0">
            <a:spAutoFit/>
          </a:bodyPr>
          <a:lstStyle/>
          <a:p>
            <a:r>
              <a:rPr lang="en-US" sz="2400" dirty="0"/>
              <a:t/>
            </a:r>
            <a:br>
              <a:rPr lang="en-US" sz="2400" dirty="0"/>
            </a:br>
            <a:r>
              <a:rPr lang="en-US" sz="2400" baseline="30000" dirty="0"/>
              <a:t>22</a:t>
            </a:r>
            <a:r>
              <a:rPr lang="en-US" sz="2400" dirty="0"/>
              <a:t> And they said, “Cornelius </a:t>
            </a:r>
            <a:r>
              <a:rPr lang="en-US" sz="2400" i="1" dirty="0"/>
              <a:t>the</a:t>
            </a:r>
            <a:r>
              <a:rPr lang="en-US" sz="2400" dirty="0"/>
              <a:t> centurion, a just man, one who fears God and has a good reputation among all the nation of the Jews, was divinely instructed by a holy angel to summon you to his house, and to hear words from you.” </a:t>
            </a:r>
            <a:r>
              <a:rPr lang="en-US" sz="2400" baseline="30000" dirty="0"/>
              <a:t>23</a:t>
            </a:r>
            <a:r>
              <a:rPr lang="en-US" sz="2400" dirty="0"/>
              <a:t> Then he invited them in and lodged </a:t>
            </a:r>
            <a:r>
              <a:rPr lang="en-US" sz="2400" i="1" dirty="0"/>
              <a:t>them.</a:t>
            </a:r>
            <a:r>
              <a:rPr lang="en-US" sz="2400" dirty="0"/>
              <a:t/>
            </a:r>
            <a:br>
              <a:rPr lang="en-US" sz="2400" dirty="0"/>
            </a:br>
            <a:r>
              <a:rPr lang="en-US" sz="2400" dirty="0"/>
              <a:t>On the next day Peter went away with them, and some brethren from Joppa accompanied him.</a:t>
            </a:r>
          </a:p>
        </p:txBody>
      </p:sp>
    </p:spTree>
    <p:extLst>
      <p:ext uri="{BB962C8B-B14F-4D97-AF65-F5344CB8AC3E}">
        <p14:creationId xmlns:p14="http://schemas.microsoft.com/office/powerpoint/2010/main" val="2353338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3416320"/>
          </a:xfrm>
          <a:prstGeom prst="rect">
            <a:avLst/>
          </a:prstGeom>
          <a:noFill/>
        </p:spPr>
        <p:txBody>
          <a:bodyPr wrap="square" rtlCol="0">
            <a:spAutoFit/>
          </a:bodyPr>
          <a:lstStyle/>
          <a:p>
            <a:r>
              <a:rPr lang="en-US" sz="2400" baseline="30000" dirty="0"/>
              <a:t>24</a:t>
            </a:r>
            <a:r>
              <a:rPr lang="en-US" sz="2400" dirty="0"/>
              <a:t> And the following day they entered Caesarea. Now Cornelius was waiting for them, and had called together his relatives and close friends. </a:t>
            </a:r>
            <a:r>
              <a:rPr lang="en-US" sz="2400" baseline="30000" dirty="0"/>
              <a:t>25</a:t>
            </a:r>
            <a:r>
              <a:rPr lang="en-US" sz="2400" dirty="0"/>
              <a:t> As Peter was coming in, Cornelius met him and fell down at his feet and worshiped </a:t>
            </a:r>
            <a:r>
              <a:rPr lang="en-US" sz="2400" i="1" dirty="0"/>
              <a:t>him.</a:t>
            </a:r>
            <a:r>
              <a:rPr lang="en-US" sz="2400" dirty="0"/>
              <a:t> </a:t>
            </a:r>
            <a:r>
              <a:rPr lang="en-US" sz="2400" baseline="30000" dirty="0"/>
              <a:t>26</a:t>
            </a:r>
            <a:r>
              <a:rPr lang="en-US" sz="2400" dirty="0"/>
              <a:t> But Peter lifted him up, saying, “Stand up; I myself am also a man.” </a:t>
            </a:r>
            <a:r>
              <a:rPr lang="en-US" sz="2400" baseline="30000" dirty="0"/>
              <a:t>27</a:t>
            </a:r>
            <a:r>
              <a:rPr lang="en-US" sz="2400" dirty="0"/>
              <a:t> And as he talked with him, he went in and found many who had come together. </a:t>
            </a:r>
          </a:p>
        </p:txBody>
      </p:sp>
    </p:spTree>
    <p:extLst>
      <p:ext uri="{BB962C8B-B14F-4D97-AF65-F5344CB8AC3E}">
        <p14:creationId xmlns:p14="http://schemas.microsoft.com/office/powerpoint/2010/main" val="4204841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2677656"/>
          </a:xfrm>
          <a:prstGeom prst="rect">
            <a:avLst/>
          </a:prstGeom>
          <a:noFill/>
        </p:spPr>
        <p:txBody>
          <a:bodyPr wrap="square" rtlCol="0">
            <a:spAutoFit/>
          </a:bodyPr>
          <a:lstStyle/>
          <a:p>
            <a:r>
              <a:rPr lang="en-US" sz="2400" baseline="30000" dirty="0" smtClean="0"/>
              <a:t>28</a:t>
            </a:r>
            <a:r>
              <a:rPr lang="en-US" sz="2400" dirty="0" smtClean="0"/>
              <a:t> </a:t>
            </a:r>
            <a:r>
              <a:rPr lang="en-US" sz="2400" dirty="0"/>
              <a:t>Then he said to them, “You know how unlawful it is for a Jewish man to keep company with or go to one of another nation. But God has shown me that I should not call any man common or unclean. </a:t>
            </a:r>
            <a:r>
              <a:rPr lang="en-US" sz="2400" baseline="30000" dirty="0"/>
              <a:t>29</a:t>
            </a:r>
            <a:r>
              <a:rPr lang="en-US" sz="2400" dirty="0"/>
              <a:t> Therefore I came without objection as soon as I was sent for. I ask, then, for what reason have you sent for me</a:t>
            </a:r>
            <a:r>
              <a:rPr lang="en-US" sz="2400" dirty="0" smtClean="0"/>
              <a:t>?”</a:t>
            </a:r>
            <a:endParaRPr lang="en-US" sz="2400" dirty="0"/>
          </a:p>
        </p:txBody>
      </p:sp>
    </p:spTree>
    <p:extLst>
      <p:ext uri="{BB962C8B-B14F-4D97-AF65-F5344CB8AC3E}">
        <p14:creationId xmlns:p14="http://schemas.microsoft.com/office/powerpoint/2010/main" val="4233161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7" y="1600200"/>
            <a:ext cx="3810000" cy="4013200"/>
          </a:xfrm>
          <a:prstGeom prst="rect">
            <a:avLst/>
          </a:prstGeom>
        </p:spPr>
      </p:pic>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sp>
        <p:nvSpPr>
          <p:cNvPr id="3" name="TextBox 2"/>
          <p:cNvSpPr txBox="1"/>
          <p:nvPr/>
        </p:nvSpPr>
        <p:spPr>
          <a:xfrm>
            <a:off x="2843916" y="1600200"/>
            <a:ext cx="6223884" cy="4893647"/>
          </a:xfrm>
          <a:prstGeom prst="rect">
            <a:avLst/>
          </a:prstGeom>
          <a:noFill/>
        </p:spPr>
        <p:txBody>
          <a:bodyPr wrap="square" rtlCol="0">
            <a:spAutoFit/>
          </a:bodyPr>
          <a:lstStyle/>
          <a:p>
            <a:r>
              <a:rPr lang="en-US" sz="2400" baseline="30000" dirty="0" smtClean="0"/>
              <a:t>30</a:t>
            </a:r>
            <a:r>
              <a:rPr lang="en-US" sz="2400" dirty="0" smtClean="0"/>
              <a:t> </a:t>
            </a:r>
            <a:r>
              <a:rPr lang="en-US" sz="2400" dirty="0"/>
              <a:t>So Cornelius said, “Four days ago I was fasting until this hour; and at the ninth </a:t>
            </a:r>
            <a:r>
              <a:rPr lang="en-US" sz="2400" dirty="0" smtClean="0"/>
              <a:t>hour </a:t>
            </a:r>
            <a:r>
              <a:rPr lang="en-US" sz="2400" dirty="0"/>
              <a:t>I prayed in my house, and behold, a man stood before me in bright clothing, </a:t>
            </a:r>
            <a:r>
              <a:rPr lang="en-US" sz="2400" baseline="30000" dirty="0"/>
              <a:t>31</a:t>
            </a:r>
            <a:r>
              <a:rPr lang="en-US" sz="2400" dirty="0"/>
              <a:t> and said, ‘Cornelius, your prayer has been heard, and your alms are remembered in the sight of God. </a:t>
            </a:r>
            <a:r>
              <a:rPr lang="en-US" sz="2400" baseline="30000" dirty="0"/>
              <a:t>32</a:t>
            </a:r>
            <a:r>
              <a:rPr lang="en-US" sz="2400" dirty="0"/>
              <a:t> Send therefore to Joppa and call Simon here, whose surname is Peter. He is lodging in the house of Simon, a tanner, by the </a:t>
            </a:r>
            <a:r>
              <a:rPr lang="en-US" sz="2400" dirty="0" smtClean="0"/>
              <a:t>sea.  </a:t>
            </a:r>
            <a:r>
              <a:rPr lang="en-US" sz="2400" dirty="0"/>
              <a:t>When he comes, he will speak to you.’ </a:t>
            </a:r>
            <a:r>
              <a:rPr lang="en-US" sz="2400" baseline="30000" dirty="0"/>
              <a:t>33</a:t>
            </a:r>
            <a:r>
              <a:rPr lang="en-US" sz="2400" dirty="0"/>
              <a:t> So I sent to you immediately, and you have done well to come. Now therefore, we are all present before God, to hear all the things commanded you by God.”</a:t>
            </a:r>
          </a:p>
        </p:txBody>
      </p:sp>
    </p:spTree>
    <p:extLst>
      <p:ext uri="{BB962C8B-B14F-4D97-AF65-F5344CB8AC3E}">
        <p14:creationId xmlns:p14="http://schemas.microsoft.com/office/powerpoint/2010/main" val="119292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5262979"/>
          </a:xfrm>
          <a:prstGeom prst="rect">
            <a:avLst/>
          </a:prstGeom>
          <a:noFill/>
        </p:spPr>
        <p:txBody>
          <a:bodyPr wrap="square" rtlCol="0">
            <a:spAutoFit/>
          </a:bodyPr>
          <a:lstStyle/>
          <a:p>
            <a:r>
              <a:rPr lang="en-US" sz="2400" dirty="0"/>
              <a:t>Then Peter opened </a:t>
            </a:r>
            <a:r>
              <a:rPr lang="en-US" sz="2400" i="1" dirty="0"/>
              <a:t>his</a:t>
            </a:r>
            <a:r>
              <a:rPr lang="en-US" sz="2400" dirty="0"/>
              <a:t> mouth and said: “In truth I perceive that God shows no partiality. </a:t>
            </a:r>
            <a:r>
              <a:rPr lang="en-US" sz="2400" baseline="30000" dirty="0"/>
              <a:t>35</a:t>
            </a:r>
            <a:r>
              <a:rPr lang="en-US" sz="2400" dirty="0"/>
              <a:t> But in every nation whoever fears Him and works righteousness is accepted by Him. </a:t>
            </a:r>
            <a:r>
              <a:rPr lang="en-US" sz="2400" baseline="30000" dirty="0"/>
              <a:t>36</a:t>
            </a:r>
            <a:r>
              <a:rPr lang="en-US" sz="2400" dirty="0"/>
              <a:t> The word which </a:t>
            </a:r>
            <a:r>
              <a:rPr lang="en-US" sz="2400" i="1" dirty="0"/>
              <a:t>God</a:t>
            </a:r>
            <a:r>
              <a:rPr lang="en-US" sz="2400" dirty="0"/>
              <a:t> sent to the children of Israel, preaching peace through Jesus Christ—He is Lord of all— </a:t>
            </a:r>
            <a:r>
              <a:rPr lang="en-US" sz="2400" baseline="30000" dirty="0"/>
              <a:t>37</a:t>
            </a:r>
            <a:r>
              <a:rPr lang="en-US" sz="2400" dirty="0"/>
              <a:t> that word you know, which was proclaimed throughout all Judea, and began from Galilee after the baptism which John preached: </a:t>
            </a:r>
            <a:r>
              <a:rPr lang="en-US" sz="2400" baseline="30000" dirty="0"/>
              <a:t>38</a:t>
            </a:r>
            <a:r>
              <a:rPr lang="en-US" sz="2400" dirty="0"/>
              <a:t> how God anointed Jesus of Nazareth with the Holy Spirit and with power, who went about doing good and healing all who were oppressed by the devil, for God was with Him. </a:t>
            </a:r>
          </a:p>
        </p:txBody>
      </p:sp>
    </p:spTree>
    <p:extLst>
      <p:ext uri="{BB962C8B-B14F-4D97-AF65-F5344CB8AC3E}">
        <p14:creationId xmlns:p14="http://schemas.microsoft.com/office/powerpoint/2010/main" val="2589851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1652" y="457200"/>
            <a:ext cx="4722348" cy="3200399"/>
          </a:xfrm>
        </p:spPr>
        <p:txBody>
          <a:bodyPr/>
          <a:lstStyle/>
          <a:p>
            <a:r>
              <a:rPr lang="en-US" dirty="0" smtClean="0"/>
              <a:t>The </a:t>
            </a:r>
            <a:br>
              <a:rPr lang="en-US" dirty="0" smtClean="0"/>
            </a:br>
            <a:r>
              <a:rPr lang="en-US" dirty="0" smtClean="0"/>
              <a:t>Testimony</a:t>
            </a:r>
            <a:endParaRPr lang="en-US" dirty="0"/>
          </a:p>
        </p:txBody>
      </p:sp>
      <p:sp>
        <p:nvSpPr>
          <p:cNvPr id="3" name="Subtitle 2"/>
          <p:cNvSpPr>
            <a:spLocks noGrp="1"/>
          </p:cNvSpPr>
          <p:nvPr>
            <p:ph type="subTitle" idx="1"/>
          </p:nvPr>
        </p:nvSpPr>
        <p:spPr>
          <a:xfrm>
            <a:off x="4572000" y="3810000"/>
            <a:ext cx="4572000" cy="2590800"/>
          </a:xfrm>
        </p:spPr>
        <p:txBody>
          <a:bodyPr/>
          <a:lstStyle/>
          <a:p>
            <a:r>
              <a:rPr lang="en-US" b="1" i="1" dirty="0" smtClean="0">
                <a:solidFill>
                  <a:schemeClr val="tx1">
                    <a:lumMod val="85000"/>
                    <a:lumOff val="15000"/>
                  </a:schemeClr>
                </a:solidFill>
              </a:rPr>
              <a:t>Giving Praise </a:t>
            </a:r>
          </a:p>
          <a:p>
            <a:r>
              <a:rPr lang="en-US" b="1" i="1" dirty="0" smtClean="0">
                <a:solidFill>
                  <a:schemeClr val="tx1">
                    <a:lumMod val="85000"/>
                    <a:lumOff val="15000"/>
                  </a:schemeClr>
                </a:solidFill>
              </a:rPr>
              <a:t>to </a:t>
            </a:r>
          </a:p>
          <a:p>
            <a:r>
              <a:rPr lang="en-US" b="1" i="1" dirty="0" smtClean="0">
                <a:solidFill>
                  <a:schemeClr val="tx1">
                    <a:lumMod val="85000"/>
                    <a:lumOff val="15000"/>
                  </a:schemeClr>
                </a:solidFill>
              </a:rPr>
              <a:t>Our God</a:t>
            </a:r>
            <a:endParaRPr lang="en-US" b="1" i="1" dirty="0">
              <a:solidFill>
                <a:schemeClr val="tx1">
                  <a:lumMod val="85000"/>
                  <a:lumOff val="1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 y="5166"/>
            <a:ext cx="4422945" cy="685283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7"/>
          <a:stretch/>
        </p:blipFill>
        <p:spPr>
          <a:xfrm>
            <a:off x="1" y="5166"/>
            <a:ext cx="4421652" cy="6852834"/>
          </a:xfrm>
          <a:prstGeom prst="rect">
            <a:avLst/>
          </a:prstGeom>
        </p:spPr>
      </p:pic>
    </p:spTree>
    <p:extLst>
      <p:ext uri="{BB962C8B-B14F-4D97-AF65-F5344CB8AC3E}">
        <p14:creationId xmlns:p14="http://schemas.microsoft.com/office/powerpoint/2010/main" val="73392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4893647"/>
          </a:xfrm>
          <a:prstGeom prst="rect">
            <a:avLst/>
          </a:prstGeom>
          <a:noFill/>
        </p:spPr>
        <p:txBody>
          <a:bodyPr wrap="square" rtlCol="0">
            <a:spAutoFit/>
          </a:bodyPr>
          <a:lstStyle/>
          <a:p>
            <a:r>
              <a:rPr lang="en-US" sz="2400" baseline="30000" dirty="0" smtClean="0"/>
              <a:t>39</a:t>
            </a:r>
            <a:r>
              <a:rPr lang="en-US" sz="2400" dirty="0" smtClean="0"/>
              <a:t> </a:t>
            </a:r>
            <a:r>
              <a:rPr lang="en-US" sz="2400" dirty="0"/>
              <a:t>And we are witnesses of all things which He did both in the land of the Jews and in Jerusalem, whom </a:t>
            </a:r>
            <a:r>
              <a:rPr lang="en-US" sz="2400" dirty="0" smtClean="0"/>
              <a:t>they </a:t>
            </a:r>
            <a:r>
              <a:rPr lang="en-US" sz="2400" dirty="0"/>
              <a:t>killed by hanging on a tree. </a:t>
            </a:r>
            <a:r>
              <a:rPr lang="en-US" sz="2400" baseline="30000" dirty="0"/>
              <a:t>40</a:t>
            </a:r>
            <a:r>
              <a:rPr lang="en-US" sz="2400" dirty="0"/>
              <a:t> Him God raised up on the third day, and showed Him openly, </a:t>
            </a:r>
            <a:r>
              <a:rPr lang="en-US" sz="2400" baseline="30000" dirty="0"/>
              <a:t>41</a:t>
            </a:r>
            <a:r>
              <a:rPr lang="en-US" sz="2400" dirty="0"/>
              <a:t> not to all the people, but to witnesses chosen before by God, </a:t>
            </a:r>
            <a:r>
              <a:rPr lang="en-US" sz="2400" i="1" dirty="0"/>
              <a:t>even</a:t>
            </a:r>
            <a:r>
              <a:rPr lang="en-US" sz="2400" dirty="0"/>
              <a:t> to us who ate and drank with Him after He arose from the dead. </a:t>
            </a:r>
            <a:r>
              <a:rPr lang="en-US" sz="2400" baseline="30000" dirty="0"/>
              <a:t>42</a:t>
            </a:r>
            <a:r>
              <a:rPr lang="en-US" sz="2400" dirty="0"/>
              <a:t> And He commanded us to preach to the people, and to testify that it is He who was ordained by God </a:t>
            </a:r>
            <a:r>
              <a:rPr lang="en-US" sz="2400" i="1" dirty="0"/>
              <a:t>to be</a:t>
            </a:r>
            <a:r>
              <a:rPr lang="en-US" sz="2400" dirty="0"/>
              <a:t> Judge of the living and the dead. </a:t>
            </a:r>
            <a:r>
              <a:rPr lang="en-US" sz="2400" baseline="30000" dirty="0"/>
              <a:t>43</a:t>
            </a:r>
            <a:r>
              <a:rPr lang="en-US" sz="2400" dirty="0"/>
              <a:t> To Him all the prophets witness that, through His name, whoever believes in Him will receive remission of sins.”</a:t>
            </a:r>
          </a:p>
        </p:txBody>
      </p:sp>
    </p:spTree>
    <p:extLst>
      <p:ext uri="{BB962C8B-B14F-4D97-AF65-F5344CB8AC3E}">
        <p14:creationId xmlns:p14="http://schemas.microsoft.com/office/powerpoint/2010/main" val="1759305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5262979"/>
          </a:xfrm>
          <a:prstGeom prst="rect">
            <a:avLst/>
          </a:prstGeom>
          <a:noFill/>
        </p:spPr>
        <p:txBody>
          <a:bodyPr wrap="square" rtlCol="0">
            <a:spAutoFit/>
          </a:bodyPr>
          <a:lstStyle/>
          <a:p>
            <a:r>
              <a:rPr lang="en-US" sz="2400" baseline="30000" dirty="0"/>
              <a:t>44</a:t>
            </a:r>
            <a:r>
              <a:rPr lang="en-US" sz="2400" dirty="0"/>
              <a:t> While Peter was still speaking these words, the Holy Spirit fell upon all those who heard the word. </a:t>
            </a:r>
            <a:r>
              <a:rPr lang="en-US" sz="2400" baseline="30000" dirty="0"/>
              <a:t>45</a:t>
            </a:r>
            <a:r>
              <a:rPr lang="en-US" sz="2400" dirty="0"/>
              <a:t> And those of the circumcision who believed were astonished, as many as came with Peter, because the gift of the Holy Spirit had been poured out on the Gentiles also. </a:t>
            </a:r>
            <a:r>
              <a:rPr lang="en-US" sz="2400" baseline="30000" dirty="0"/>
              <a:t>46</a:t>
            </a:r>
            <a:r>
              <a:rPr lang="en-US" sz="2400" dirty="0"/>
              <a:t> For they heard them speak with tongues and magnify God. </a:t>
            </a:r>
            <a:br>
              <a:rPr lang="en-US" sz="2400" dirty="0"/>
            </a:br>
            <a:r>
              <a:rPr lang="en-US" sz="2400" dirty="0"/>
              <a:t>Then Peter answered, </a:t>
            </a:r>
            <a:r>
              <a:rPr lang="en-US" sz="2400" baseline="30000" dirty="0"/>
              <a:t>47</a:t>
            </a:r>
            <a:r>
              <a:rPr lang="en-US" sz="2400" dirty="0"/>
              <a:t> “Can anyone forbid water, that these should not be baptized who have received the Holy Spirit just as we </a:t>
            </a:r>
            <a:r>
              <a:rPr lang="en-US" sz="2400" i="1" dirty="0"/>
              <a:t>have?</a:t>
            </a:r>
            <a:r>
              <a:rPr lang="en-US" sz="2400" dirty="0"/>
              <a:t>” </a:t>
            </a:r>
            <a:r>
              <a:rPr lang="en-US" sz="2400" baseline="30000" dirty="0"/>
              <a:t>48</a:t>
            </a:r>
            <a:r>
              <a:rPr lang="en-US" sz="2400" dirty="0"/>
              <a:t> And he commanded them to be baptized in the name of the Lord. Then they asked him to stay a few days.</a:t>
            </a:r>
          </a:p>
        </p:txBody>
      </p:sp>
    </p:spTree>
    <p:extLst>
      <p:ext uri="{BB962C8B-B14F-4D97-AF65-F5344CB8AC3E}">
        <p14:creationId xmlns:p14="http://schemas.microsoft.com/office/powerpoint/2010/main" val="1015989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340350" cy="5853113"/>
          </a:xfrm>
        </p:spPr>
        <p:txBody>
          <a:bodyPr/>
          <a:lstStyle/>
          <a:p>
            <a:pPr marL="0" indent="0" algn="ctr">
              <a:buNone/>
            </a:pPr>
            <a:r>
              <a:rPr lang="en-US" dirty="0" smtClean="0"/>
              <a:t>A Story of God Working</a:t>
            </a:r>
          </a:p>
          <a:p>
            <a:pPr marL="0" indent="0" algn="ctr">
              <a:buNone/>
            </a:pPr>
            <a:r>
              <a:rPr lang="en-US" dirty="0" smtClean="0"/>
              <a:t>Acts 11:1-18</a:t>
            </a:r>
          </a:p>
          <a:p>
            <a:pPr marL="0" indent="0" algn="ctr">
              <a:buNone/>
            </a:pPr>
            <a:endParaRPr lang="en-US" dirty="0"/>
          </a:p>
          <a:p>
            <a:pPr marL="0" indent="0" algn="ctr">
              <a:buNone/>
            </a:pPr>
            <a:endParaRPr lang="en-US" dirty="0"/>
          </a:p>
        </p:txBody>
      </p:sp>
      <p:sp>
        <p:nvSpPr>
          <p:cNvPr id="6" name="Text Placeholder 5"/>
          <p:cNvSpPr>
            <a:spLocks noGrp="1"/>
          </p:cNvSpPr>
          <p:nvPr>
            <p:ph type="body" sz="half" idx="2"/>
          </p:nvPr>
        </p:nvSpPr>
        <p:spPr/>
        <p:txBody>
          <a:bodyPr/>
          <a:lstStyle/>
          <a:p>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7"/>
          <a:stretch/>
        </p:blipFill>
        <p:spPr>
          <a:xfrm>
            <a:off x="459757" y="1435387"/>
            <a:ext cx="3046657" cy="472181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24000"/>
            <a:ext cx="3755289" cy="4905196"/>
          </a:xfrm>
          <a:prstGeom prst="rect">
            <a:avLst/>
          </a:prstGeom>
          <a:ln>
            <a:noFill/>
          </a:ln>
          <a:effectLst>
            <a:softEdge rad="112500"/>
          </a:effectLst>
        </p:spPr>
      </p:pic>
    </p:spTree>
    <p:extLst>
      <p:ext uri="{BB962C8B-B14F-4D97-AF65-F5344CB8AC3E}">
        <p14:creationId xmlns:p14="http://schemas.microsoft.com/office/powerpoint/2010/main" val="171116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340350" cy="1327150"/>
          </a:xfrm>
        </p:spPr>
        <p:txBody>
          <a:bodyPr/>
          <a:lstStyle/>
          <a:p>
            <a:pPr marL="0" indent="0" algn="ctr">
              <a:buNone/>
            </a:pPr>
            <a:r>
              <a:rPr lang="en-US" dirty="0" smtClean="0"/>
              <a:t>A Story of God Working</a:t>
            </a:r>
          </a:p>
          <a:p>
            <a:pPr marL="0" indent="0" algn="ctr">
              <a:buNone/>
            </a:pPr>
            <a:r>
              <a:rPr lang="en-US" dirty="0" smtClean="0"/>
              <a:t>Acts 11</a:t>
            </a:r>
          </a:p>
          <a:p>
            <a:pPr marL="0" indent="0" algn="ctr">
              <a:buNone/>
            </a:pPr>
            <a:endParaRPr lang="en-US" dirty="0"/>
          </a:p>
          <a:p>
            <a:pPr marL="0" indent="0" algn="ctr">
              <a:buNone/>
            </a:pPr>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81" r="-4329"/>
          <a:stretch/>
        </p:blipFill>
        <p:spPr>
          <a:xfrm>
            <a:off x="172365" y="1600200"/>
            <a:ext cx="2671551" cy="3732203"/>
          </a:xfrm>
          <a:prstGeom prst="rect">
            <a:avLst/>
          </a:prstGeom>
          <a:ln>
            <a:noFill/>
          </a:ln>
          <a:effectLst>
            <a:softEdge rad="112500"/>
          </a:effectLst>
        </p:spPr>
      </p:pic>
      <p:sp>
        <p:nvSpPr>
          <p:cNvPr id="3" name="TextBox 2"/>
          <p:cNvSpPr txBox="1"/>
          <p:nvPr/>
        </p:nvSpPr>
        <p:spPr>
          <a:xfrm>
            <a:off x="2843916" y="1600200"/>
            <a:ext cx="6223884" cy="5293757"/>
          </a:xfrm>
          <a:prstGeom prst="rect">
            <a:avLst/>
          </a:prstGeom>
          <a:noFill/>
        </p:spPr>
        <p:txBody>
          <a:bodyPr wrap="square" rtlCol="0">
            <a:spAutoFit/>
          </a:bodyPr>
          <a:lstStyle/>
          <a:p>
            <a:pPr marL="457200" indent="-457200">
              <a:spcAft>
                <a:spcPts val="600"/>
              </a:spcAft>
              <a:buAutoNum type="arabicPeriod"/>
            </a:pPr>
            <a:r>
              <a:rPr lang="en-US" sz="2400" dirty="0" smtClean="0">
                <a:effectLst>
                  <a:outerShdw blurRad="38100" dist="38100" dir="2700000" algn="tl">
                    <a:srgbClr val="000000">
                      <a:alpha val="43137"/>
                    </a:srgbClr>
                  </a:outerShdw>
                </a:effectLst>
              </a:rPr>
              <a:t>Praying – Vision</a:t>
            </a:r>
          </a:p>
          <a:p>
            <a:pPr marL="457200" indent="-457200">
              <a:spcAft>
                <a:spcPts val="600"/>
              </a:spcAft>
              <a:buAutoNum type="arabicPeriod"/>
            </a:pPr>
            <a:r>
              <a:rPr lang="en-US" sz="2400" dirty="0" smtClean="0">
                <a:effectLst>
                  <a:outerShdw blurRad="38100" dist="38100" dir="2700000" algn="tl">
                    <a:srgbClr val="000000">
                      <a:alpha val="43137"/>
                    </a:srgbClr>
                  </a:outerShdw>
                </a:effectLst>
              </a:rPr>
              <a:t>God brought </a:t>
            </a:r>
            <a:r>
              <a:rPr lang="en-US" sz="2400" dirty="0">
                <a:effectLst>
                  <a:outerShdw blurRad="38100" dist="38100" dir="2700000" algn="tl">
                    <a:srgbClr val="000000">
                      <a:alpha val="43137"/>
                    </a:srgbClr>
                  </a:outerShdw>
                </a:effectLst>
              </a:rPr>
              <a:t>men from </a:t>
            </a:r>
            <a:r>
              <a:rPr lang="en-US" sz="2400" dirty="0" smtClean="0">
                <a:effectLst>
                  <a:outerShdw blurRad="38100" dist="38100" dir="2700000" algn="tl">
                    <a:srgbClr val="000000">
                      <a:alpha val="43137"/>
                    </a:srgbClr>
                  </a:outerShdw>
                </a:effectLst>
              </a:rPr>
              <a:t>Caesarea</a:t>
            </a:r>
          </a:p>
          <a:p>
            <a:pPr marL="457200" indent="-457200">
              <a:spcAft>
                <a:spcPts val="600"/>
              </a:spcAft>
              <a:buAutoNum type="arabicPeriod"/>
            </a:pPr>
            <a:r>
              <a:rPr lang="en-US" sz="2400" dirty="0" smtClean="0">
                <a:effectLst>
                  <a:outerShdw blurRad="38100" dist="38100" dir="2700000" algn="tl">
                    <a:srgbClr val="000000">
                      <a:alpha val="43137"/>
                    </a:srgbClr>
                  </a:outerShdw>
                </a:effectLst>
              </a:rPr>
              <a:t>Holy Spirit said to go with them</a:t>
            </a:r>
          </a:p>
          <a:p>
            <a:pPr marL="457200" indent="-457200">
              <a:spcAft>
                <a:spcPts val="600"/>
              </a:spcAft>
              <a:buAutoNum type="arabicPeriod"/>
            </a:pPr>
            <a:r>
              <a:rPr lang="en-US" sz="2400" dirty="0" smtClean="0">
                <a:effectLst>
                  <a:outerShdw blurRad="38100" dist="38100" dir="2700000" algn="tl">
                    <a:srgbClr val="000000">
                      <a:alpha val="43137"/>
                    </a:srgbClr>
                  </a:outerShdw>
                </a:effectLst>
              </a:rPr>
              <a:t>Went to Caesarea with six others</a:t>
            </a:r>
          </a:p>
          <a:p>
            <a:pPr marL="457200" indent="-457200">
              <a:spcAft>
                <a:spcPts val="600"/>
              </a:spcAft>
              <a:buFontTx/>
              <a:buAutoNum type="arabicPeriod"/>
            </a:pPr>
            <a:r>
              <a:rPr lang="en-US" sz="2400" dirty="0" smtClean="0">
                <a:effectLst>
                  <a:outerShdw blurRad="38100" dist="38100" dir="2700000" algn="tl">
                    <a:srgbClr val="000000">
                      <a:alpha val="43137"/>
                    </a:srgbClr>
                  </a:outerShdw>
                </a:effectLst>
              </a:rPr>
              <a:t>Heard Cornelius’ story</a:t>
            </a:r>
          </a:p>
          <a:p>
            <a:pPr marL="457200" indent="-457200">
              <a:spcAft>
                <a:spcPts val="600"/>
              </a:spcAft>
              <a:buFontTx/>
              <a:buAutoNum type="arabicPeriod"/>
            </a:pPr>
            <a:r>
              <a:rPr lang="en-US" sz="2400" dirty="0" smtClean="0">
                <a:effectLst>
                  <a:outerShdw blurRad="38100" dist="38100" dir="2700000" algn="tl">
                    <a:srgbClr val="000000">
                      <a:alpha val="43137"/>
                    </a:srgbClr>
                  </a:outerShdw>
                </a:effectLst>
              </a:rPr>
              <a:t>I began to speak and Holy Spirit came upon them</a:t>
            </a:r>
          </a:p>
          <a:p>
            <a:pPr marL="457200" indent="-457200">
              <a:spcAft>
                <a:spcPts val="600"/>
              </a:spcAft>
              <a:buFontTx/>
              <a:buAutoNum type="arabicPeriod"/>
            </a:pPr>
            <a:r>
              <a:rPr lang="en-US" sz="2400" dirty="0" smtClean="0">
                <a:effectLst>
                  <a:outerShdw blurRad="38100" dist="38100" dir="2700000" algn="tl">
                    <a:srgbClr val="000000">
                      <a:alpha val="43137"/>
                    </a:srgbClr>
                  </a:outerShdw>
                </a:effectLst>
              </a:rPr>
              <a:t>I remembered the Word of God</a:t>
            </a:r>
          </a:p>
          <a:p>
            <a:pPr marL="457200" indent="-457200">
              <a:spcAft>
                <a:spcPts val="600"/>
              </a:spcAft>
              <a:buFontTx/>
              <a:buAutoNum type="arabicPeriod"/>
            </a:pPr>
            <a:r>
              <a:rPr lang="en-US" sz="2400" dirty="0" smtClean="0">
                <a:effectLst>
                  <a:outerShdw blurRad="38100" dist="38100" dir="2700000" algn="tl">
                    <a:srgbClr val="000000">
                      <a:alpha val="43137"/>
                    </a:srgbClr>
                  </a:outerShdw>
                </a:effectLst>
              </a:rPr>
              <a:t>They were baptized with water</a:t>
            </a:r>
          </a:p>
          <a:p>
            <a:pPr marL="457200" indent="-457200">
              <a:spcAft>
                <a:spcPts val="600"/>
              </a:spcAft>
              <a:buFontTx/>
              <a:buAutoNum type="arabicPeriod"/>
            </a:pPr>
            <a:r>
              <a:rPr lang="en-US" sz="2400" dirty="0" smtClean="0">
                <a:effectLst>
                  <a:outerShdw blurRad="38100" dist="38100" dir="2700000" algn="tl">
                    <a:srgbClr val="000000">
                      <a:alpha val="43137"/>
                    </a:srgbClr>
                  </a:outerShdw>
                </a:effectLst>
              </a:rPr>
              <a:t>God accepts them we must also</a:t>
            </a:r>
          </a:p>
          <a:p>
            <a:pPr marL="457200" indent="-457200">
              <a:spcAft>
                <a:spcPts val="600"/>
              </a:spcAft>
              <a:buFontTx/>
              <a:buAutoNum type="arabicPeriod"/>
            </a:pPr>
            <a:r>
              <a:rPr lang="en-US" sz="2400" dirty="0" smtClean="0">
                <a:effectLst>
                  <a:outerShdw blurRad="38100" dist="38100" dir="2700000" algn="tl">
                    <a:srgbClr val="000000">
                      <a:alpha val="43137"/>
                    </a:srgbClr>
                  </a:outerShdw>
                </a:effectLst>
              </a:rPr>
              <a:t>God has granted to Gentiles salvation</a:t>
            </a:r>
            <a:endParaRPr lang="en-US" sz="2400" dirty="0">
              <a:effectLst>
                <a:outerShdw blurRad="38100" dist="38100" dir="2700000" algn="tl">
                  <a:srgbClr val="000000">
                    <a:alpha val="43137"/>
                  </a:srgbClr>
                </a:outerShdw>
              </a:effectLst>
            </a:endParaRPr>
          </a:p>
          <a:p>
            <a:pPr marL="457200" indent="-457200">
              <a:buAutoNum type="arabicPeriod"/>
            </a:pPr>
            <a:endParaRPr lang="en-US" sz="2400" dirty="0"/>
          </a:p>
        </p:txBody>
      </p:sp>
    </p:spTree>
    <p:extLst>
      <p:ext uri="{BB962C8B-B14F-4D97-AF65-F5344CB8AC3E}">
        <p14:creationId xmlns:p14="http://schemas.microsoft.com/office/powerpoint/2010/main" val="386216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1784350"/>
          </a:xfrm>
        </p:spPr>
        <p:txBody>
          <a:bodyPr/>
          <a:lstStyle/>
          <a:p>
            <a:pPr marL="0" indent="0" algn="ctr">
              <a:buNone/>
            </a:pPr>
            <a:r>
              <a:rPr lang="en-US" dirty="0" smtClean="0"/>
              <a:t>Giving Testimonies Today</a:t>
            </a:r>
          </a:p>
          <a:p>
            <a:pPr marL="0" indent="0" algn="ctr">
              <a:buNone/>
            </a:pPr>
            <a:endParaRPr lang="en-US" sz="2800" dirty="0"/>
          </a:p>
          <a:p>
            <a:pPr marL="0" indent="0" algn="ctr">
              <a:buNone/>
            </a:pPr>
            <a:r>
              <a:rPr lang="en-US" sz="2800" dirty="0" smtClean="0"/>
              <a:t>Some Elements to include</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sp>
        <p:nvSpPr>
          <p:cNvPr id="8" name="Content Placeholder 2"/>
          <p:cNvSpPr txBox="1">
            <a:spLocks/>
          </p:cNvSpPr>
          <p:nvPr/>
        </p:nvSpPr>
        <p:spPr>
          <a:xfrm>
            <a:off x="3810000" y="2209800"/>
            <a:ext cx="4876800" cy="3916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smtClean="0"/>
              <a:t>What God has done?</a:t>
            </a:r>
          </a:p>
          <a:p>
            <a:pPr>
              <a:lnSpc>
                <a:spcPct val="150000"/>
              </a:lnSpc>
            </a:pPr>
            <a:r>
              <a:rPr lang="en-US" dirty="0" smtClean="0"/>
              <a:t>What was the setting?</a:t>
            </a:r>
          </a:p>
          <a:p>
            <a:pPr>
              <a:lnSpc>
                <a:spcPct val="150000"/>
              </a:lnSpc>
            </a:pPr>
            <a:r>
              <a:rPr lang="en-US" dirty="0" smtClean="0"/>
              <a:t>How were you involved?</a:t>
            </a:r>
          </a:p>
          <a:p>
            <a:pPr>
              <a:lnSpc>
                <a:spcPct val="150000"/>
              </a:lnSpc>
            </a:pPr>
            <a:r>
              <a:rPr lang="en-US" dirty="0" smtClean="0"/>
              <a:t>What were the results?</a:t>
            </a:r>
          </a:p>
          <a:p>
            <a:pPr>
              <a:lnSpc>
                <a:spcPct val="150000"/>
              </a:lnSpc>
            </a:pPr>
            <a:r>
              <a:rPr lang="en-US" dirty="0" smtClean="0"/>
              <a:t>Emphasis on God</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57"/>
          <a:stretch/>
        </p:blipFill>
        <p:spPr>
          <a:xfrm>
            <a:off x="459757" y="1435387"/>
            <a:ext cx="3046657" cy="4721817"/>
          </a:xfrm>
          <a:prstGeom prst="rect">
            <a:avLst/>
          </a:prstGeom>
        </p:spPr>
      </p:pic>
    </p:spTree>
    <p:extLst>
      <p:ext uri="{BB962C8B-B14F-4D97-AF65-F5344CB8AC3E}">
        <p14:creationId xmlns:p14="http://schemas.microsoft.com/office/powerpoint/2010/main" val="39496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95" r="-1"/>
          <a:stretch/>
        </p:blipFill>
        <p:spPr>
          <a:xfrm>
            <a:off x="304800" y="0"/>
            <a:ext cx="8490459" cy="6858000"/>
          </a:xfrm>
          <a:prstGeom prst="rect">
            <a:avLst/>
          </a:prstGeom>
        </p:spPr>
      </p:pic>
      <p:sp>
        <p:nvSpPr>
          <p:cNvPr id="6" name="Title 1"/>
          <p:cNvSpPr txBox="1">
            <a:spLocks/>
          </p:cNvSpPr>
          <p:nvPr/>
        </p:nvSpPr>
        <p:spPr>
          <a:xfrm>
            <a:off x="304800" y="5921375"/>
            <a:ext cx="8490459" cy="936625"/>
          </a:xfrm>
          <a:prstGeom prst="rect">
            <a:avLst/>
          </a:prstGeom>
          <a:solidFill>
            <a:srgbClr val="DFB037"/>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bg1"/>
                </a:solidFill>
                <a:effectLst>
                  <a:outerShdw blurRad="38100" dist="38100" dir="2700000" algn="tl">
                    <a:srgbClr val="000000">
                      <a:alpha val="43137"/>
                    </a:srgbClr>
                  </a:outerShdw>
                </a:effectLst>
              </a:rPr>
              <a:t>Welcome to The Fellowship</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01.15.12</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82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2165350"/>
          </a:xfrm>
        </p:spPr>
        <p:txBody>
          <a:bodyPr/>
          <a:lstStyle/>
          <a:p>
            <a:pPr marL="0" indent="0" algn="ctr">
              <a:buNone/>
            </a:pPr>
            <a:r>
              <a:rPr lang="en-US" b="1" dirty="0" smtClean="0"/>
              <a:t>Testimonies</a:t>
            </a:r>
          </a:p>
          <a:p>
            <a:pPr marL="0" indent="0" algn="ctr">
              <a:buNone/>
            </a:pPr>
            <a:endParaRPr lang="en-US" dirty="0"/>
          </a:p>
          <a:p>
            <a:pPr marL="0" indent="0" algn="ctr">
              <a:buNone/>
            </a:pPr>
            <a:r>
              <a:rPr lang="en-US" dirty="0" smtClean="0"/>
              <a:t>Two Types:</a:t>
            </a:r>
            <a:endParaRPr lang="en-US" dirty="0"/>
          </a:p>
        </p:txBody>
      </p:sp>
      <p:sp>
        <p:nvSpPr>
          <p:cNvPr id="6" name="Text Placeholder 5"/>
          <p:cNvSpPr>
            <a:spLocks noGrp="1"/>
          </p:cNvSpPr>
          <p:nvPr>
            <p:ph type="body" sz="half" idx="2"/>
          </p:nvPr>
        </p:nvSpPr>
        <p:spPr/>
        <p:txBody>
          <a:bodyPr/>
          <a:lstStyle/>
          <a:p>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	The Scripture</a:t>
            </a:r>
            <a:endParaRPr lang="en-US" dirty="0">
              <a:effectLst>
                <a:outerShdw blurRad="38100" dist="38100" dir="2700000" algn="tl">
                  <a:srgbClr val="000000">
                    <a:alpha val="43137"/>
                  </a:srgbClr>
                </a:outerShdw>
              </a:effectLst>
            </a:endParaRPr>
          </a:p>
        </p:txBody>
      </p:sp>
      <p:sp>
        <p:nvSpPr>
          <p:cNvPr id="8" name="Title 1"/>
          <p:cNvSpPr txBox="1">
            <a:spLocks/>
          </p:cNvSpPr>
          <p:nvPr/>
        </p:nvSpPr>
        <p:spPr>
          <a:xfrm>
            <a:off x="3657600" y="2667000"/>
            <a:ext cx="5334000" cy="609600"/>
          </a:xfrm>
          <a:prstGeom prst="rect">
            <a:avLst/>
          </a:prstGeom>
          <a:solidFill>
            <a:srgbClr val="DFB037"/>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Beginning our Salvation</a:t>
            </a:r>
            <a:endParaRPr lang="en-US" sz="2400" b="1" dirty="0">
              <a:solidFill>
                <a:schemeClr val="bg1"/>
              </a:solidFill>
              <a:effectLst>
                <a:outerShdw blurRad="38100" dist="38100" dir="2700000" algn="tl">
                  <a:srgbClr val="000000">
                    <a:alpha val="43137"/>
                  </a:srgbClr>
                </a:outerShdw>
              </a:effectLst>
            </a:endParaRPr>
          </a:p>
        </p:txBody>
      </p:sp>
      <p:sp>
        <p:nvSpPr>
          <p:cNvPr id="10" name="Title 1"/>
          <p:cNvSpPr txBox="1">
            <a:spLocks/>
          </p:cNvSpPr>
          <p:nvPr/>
        </p:nvSpPr>
        <p:spPr>
          <a:xfrm>
            <a:off x="3657600" y="4114800"/>
            <a:ext cx="5334000" cy="609600"/>
          </a:xfrm>
          <a:prstGeom prst="rect">
            <a:avLst/>
          </a:prstGeom>
          <a:solidFill>
            <a:srgbClr val="DFB037"/>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**Our walk with the Lord</a:t>
            </a:r>
            <a:endParaRPr lang="en-US" sz="24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057"/>
          <a:stretch/>
        </p:blipFill>
        <p:spPr>
          <a:xfrm>
            <a:off x="459757" y="1435387"/>
            <a:ext cx="3046657" cy="4721817"/>
          </a:xfrm>
          <a:prstGeom prst="rect">
            <a:avLst/>
          </a:prstGeom>
        </p:spPr>
      </p:pic>
    </p:spTree>
    <p:extLst>
      <p:ext uri="{BB962C8B-B14F-4D97-AF65-F5344CB8AC3E}">
        <p14:creationId xmlns:p14="http://schemas.microsoft.com/office/powerpoint/2010/main" val="29532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2165350"/>
          </a:xfrm>
        </p:spPr>
        <p:txBody>
          <a:bodyPr/>
          <a:lstStyle/>
          <a:p>
            <a:pPr marL="0" indent="0" algn="ctr">
              <a:buNone/>
            </a:pPr>
            <a:r>
              <a:rPr lang="en-US" b="1" dirty="0" smtClean="0"/>
              <a:t>Testimonies</a:t>
            </a:r>
          </a:p>
          <a:p>
            <a:pPr marL="0" indent="0" algn="ctr">
              <a:buNone/>
            </a:pPr>
            <a:endParaRPr lang="en-US" dirty="0"/>
          </a:p>
          <a:p>
            <a:pPr marL="0" indent="0" algn="ctr">
              <a:buNone/>
            </a:pPr>
            <a:r>
              <a:rPr lang="en-US" dirty="0" smtClean="0"/>
              <a:t>Two Types:</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a:effectLst>
                  <a:outerShdw blurRad="38100" dist="38100" dir="2700000" algn="tl">
                    <a:srgbClr val="000000">
                      <a:alpha val="43137"/>
                    </a:srgbClr>
                  </a:outerShdw>
                </a:effectLst>
              </a:rPr>
              <a:t>Testimonies from </a:t>
            </a:r>
          </a:p>
          <a:p>
            <a:r>
              <a:rPr lang="en-US" dirty="0">
                <a:effectLst>
                  <a:outerShdw blurRad="38100" dist="38100" dir="2700000" algn="tl">
                    <a:srgbClr val="000000">
                      <a:alpha val="43137"/>
                    </a:srgbClr>
                  </a:outerShdw>
                </a:effectLst>
              </a:rPr>
              <a:t>	The Scripture</a:t>
            </a:r>
          </a:p>
        </p:txBody>
      </p:sp>
      <p:sp>
        <p:nvSpPr>
          <p:cNvPr id="8" name="Title 1"/>
          <p:cNvSpPr txBox="1">
            <a:spLocks/>
          </p:cNvSpPr>
          <p:nvPr/>
        </p:nvSpPr>
        <p:spPr>
          <a:xfrm>
            <a:off x="3657600" y="4876800"/>
            <a:ext cx="5334000" cy="838200"/>
          </a:xfrm>
          <a:prstGeom prst="rect">
            <a:avLst/>
          </a:prstGeom>
          <a:solidFill>
            <a:srgbClr val="DFB037"/>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The beginning of our Salvation</a:t>
            </a:r>
          </a:p>
          <a:p>
            <a:r>
              <a:rPr lang="en-US" sz="1600" b="1" dirty="0" smtClean="0">
                <a:solidFill>
                  <a:schemeClr val="bg1"/>
                </a:solidFill>
                <a:effectLst>
                  <a:outerShdw blurRad="38100" dist="38100" dir="2700000" algn="tl">
                    <a:srgbClr val="000000">
                      <a:alpha val="43137"/>
                    </a:srgbClr>
                  </a:outerShdw>
                </a:effectLst>
              </a:rPr>
              <a:t>Next Week</a:t>
            </a:r>
            <a:endParaRPr lang="en-US" sz="1600" b="1" dirty="0">
              <a:solidFill>
                <a:schemeClr val="bg1"/>
              </a:solidFill>
              <a:effectLst>
                <a:outerShdw blurRad="38100" dist="38100" dir="2700000" algn="tl">
                  <a:srgbClr val="000000">
                    <a:alpha val="43137"/>
                  </a:srgbClr>
                </a:outerShdw>
              </a:effectLst>
            </a:endParaRPr>
          </a:p>
        </p:txBody>
      </p:sp>
      <p:sp>
        <p:nvSpPr>
          <p:cNvPr id="10" name="Title 1"/>
          <p:cNvSpPr txBox="1">
            <a:spLocks/>
          </p:cNvSpPr>
          <p:nvPr/>
        </p:nvSpPr>
        <p:spPr>
          <a:xfrm>
            <a:off x="3622729" y="2438400"/>
            <a:ext cx="5334000" cy="1676400"/>
          </a:xfrm>
          <a:prstGeom prst="rect">
            <a:avLst/>
          </a:prstGeom>
          <a:solidFill>
            <a:srgbClr val="DFB037"/>
          </a:solidFill>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solidFill>
                  <a:schemeClr val="bg1"/>
                </a:solidFill>
                <a:effectLst>
                  <a:outerShdw blurRad="38100" dist="38100" dir="2700000" algn="tl">
                    <a:srgbClr val="000000">
                      <a:alpha val="43137"/>
                    </a:srgbClr>
                  </a:outerShdw>
                </a:effectLst>
              </a:rPr>
              <a:t>Our walk with the Lord</a:t>
            </a:r>
          </a:p>
          <a:p>
            <a:endParaRPr lang="en-US" sz="2400" b="1" dirty="0">
              <a:solidFill>
                <a:schemeClr val="bg1"/>
              </a:solidFill>
              <a:effectLst>
                <a:outerShdw blurRad="38100" dist="38100" dir="2700000" algn="tl">
                  <a:srgbClr val="000000">
                    <a:alpha val="43137"/>
                  </a:srgbClr>
                </a:outerShdw>
              </a:effectLst>
            </a:endParaRPr>
          </a:p>
          <a:p>
            <a:r>
              <a:rPr lang="en-US" sz="1900" b="1" dirty="0" smtClean="0">
                <a:solidFill>
                  <a:schemeClr val="bg1"/>
                </a:solidFill>
                <a:effectLst>
                  <a:outerShdw blurRad="38100" dist="38100" dir="2700000" algn="tl">
                    <a:srgbClr val="000000">
                      <a:alpha val="43137"/>
                    </a:srgbClr>
                  </a:outerShdw>
                </a:effectLst>
              </a:rPr>
              <a:t>Last Week– </a:t>
            </a:r>
            <a:r>
              <a:rPr lang="en-US" sz="2400" b="1" dirty="0" smtClean="0">
                <a:solidFill>
                  <a:schemeClr val="bg1"/>
                </a:solidFill>
                <a:effectLst>
                  <a:outerShdw blurRad="38100" dist="38100" dir="2700000" algn="tl">
                    <a:srgbClr val="000000">
                      <a:alpha val="43137"/>
                    </a:srgbClr>
                  </a:outerShdw>
                </a:effectLst>
              </a:rPr>
              <a:t>Look into Old Testament examples</a:t>
            </a:r>
          </a:p>
          <a:p>
            <a:endParaRPr lang="en-US" sz="2400" b="1" dirty="0">
              <a:solidFill>
                <a:schemeClr val="bg1"/>
              </a:solidFill>
              <a:effectLst>
                <a:outerShdw blurRad="38100" dist="38100" dir="2700000" algn="tl">
                  <a:srgbClr val="000000">
                    <a:alpha val="43137"/>
                  </a:srgbClr>
                </a:outerShdw>
              </a:effectLst>
            </a:endParaRPr>
          </a:p>
          <a:p>
            <a:r>
              <a:rPr lang="en-US" sz="1900" b="1" dirty="0" smtClean="0">
                <a:solidFill>
                  <a:schemeClr val="bg1"/>
                </a:solidFill>
                <a:effectLst>
                  <a:outerShdw blurRad="38100" dist="38100" dir="2700000" algn="tl">
                    <a:srgbClr val="000000">
                      <a:alpha val="43137"/>
                    </a:srgbClr>
                  </a:outerShdw>
                </a:effectLst>
              </a:rPr>
              <a:t>This Week– </a:t>
            </a:r>
            <a:r>
              <a:rPr lang="en-US" sz="2400" b="1" dirty="0" smtClean="0">
                <a:solidFill>
                  <a:schemeClr val="bg1"/>
                </a:solidFill>
                <a:effectLst>
                  <a:outerShdw blurRad="38100" dist="38100" dir="2700000" algn="tl">
                    <a:srgbClr val="000000">
                      <a:alpha val="43137"/>
                    </a:srgbClr>
                  </a:outerShdw>
                </a:effectLst>
              </a:rPr>
              <a:t>Look into New Testament examples</a:t>
            </a:r>
            <a:endParaRPr lang="en-US" sz="24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057"/>
          <a:stretch/>
        </p:blipFill>
        <p:spPr>
          <a:xfrm>
            <a:off x="459757" y="1435387"/>
            <a:ext cx="3046657" cy="4721817"/>
          </a:xfrm>
          <a:prstGeom prst="rect">
            <a:avLst/>
          </a:prstGeom>
        </p:spPr>
      </p:pic>
    </p:spTree>
    <p:extLst>
      <p:ext uri="{BB962C8B-B14F-4D97-AF65-F5344CB8AC3E}">
        <p14:creationId xmlns:p14="http://schemas.microsoft.com/office/powerpoint/2010/main" val="378622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a:t>Eliezer of </a:t>
            </a:r>
            <a:r>
              <a:rPr lang="en-US" dirty="0" smtClean="0"/>
              <a:t>Damascus</a:t>
            </a:r>
          </a:p>
          <a:p>
            <a:pPr marL="0" indent="0" algn="ctr">
              <a:buNone/>
            </a:pPr>
            <a:r>
              <a:rPr lang="en-US" dirty="0" smtClean="0"/>
              <a:t> </a:t>
            </a:r>
            <a:r>
              <a:rPr lang="en-US" sz="2800" dirty="0" smtClean="0"/>
              <a:t>Genesis 24:48</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600200"/>
            <a:ext cx="4477057" cy="299067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733800" y="4876800"/>
            <a:ext cx="4982518" cy="923330"/>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And I bowed my head and worshiped the LORD, </a:t>
            </a:r>
            <a:endParaRPr lang="en-US" dirty="0" smtClean="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and </a:t>
            </a:r>
            <a:r>
              <a:rPr lang="en-US" dirty="0">
                <a:effectLst>
                  <a:outerShdw blurRad="38100" dist="38100" dir="2700000" algn="tl">
                    <a:srgbClr val="000000">
                      <a:alpha val="43137"/>
                    </a:srgbClr>
                  </a:outerShdw>
                </a:effectLst>
              </a:rPr>
              <a:t>blessed the LORD God of my master Abraham, </a:t>
            </a:r>
            <a:endParaRPr lang="en-US" dirty="0" smtClean="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who </a:t>
            </a:r>
            <a:r>
              <a:rPr lang="en-US" dirty="0">
                <a:effectLst>
                  <a:outerShdw blurRad="38100" dist="38100" dir="2700000" algn="tl">
                    <a:srgbClr val="000000">
                      <a:alpha val="43137"/>
                    </a:srgbClr>
                  </a:outerShdw>
                </a:effectLst>
              </a:rPr>
              <a:t>had led me in the way of truth </a:t>
            </a:r>
          </a:p>
        </p:txBody>
      </p:sp>
      <p:sp>
        <p:nvSpPr>
          <p:cNvPr id="8" name="TextBox 7"/>
          <p:cNvSpPr txBox="1"/>
          <p:nvPr/>
        </p:nvSpPr>
        <p:spPr>
          <a:xfrm>
            <a:off x="5202153" y="5943600"/>
            <a:ext cx="2149949" cy="707886"/>
          </a:xfrm>
          <a:prstGeom prst="rect">
            <a:avLst/>
          </a:prstGeom>
          <a:noFill/>
        </p:spPr>
        <p:txBody>
          <a:bodyPr wrap="none" rtlCol="0">
            <a:spAutoFit/>
          </a:bodyPr>
          <a:lstStyle/>
          <a:p>
            <a:pPr algn="ctr"/>
            <a:r>
              <a:rPr lang="en-US" sz="4000" dirty="0" smtClean="0">
                <a:effectLst>
                  <a:outerShdw blurRad="38100" dist="38100" dir="2700000" algn="tl">
                    <a:srgbClr val="000000">
                      <a:alpha val="43137"/>
                    </a:srgbClr>
                  </a:outerShdw>
                </a:effectLst>
              </a:rPr>
              <a:t>Guidance</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427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dirty="0" smtClean="0"/>
              <a:t>David of Bethlehem</a:t>
            </a:r>
          </a:p>
          <a:p>
            <a:pPr marL="0" indent="0" algn="ctr">
              <a:buNone/>
            </a:pPr>
            <a:r>
              <a:rPr lang="en-US" sz="2400" dirty="0" smtClean="0"/>
              <a:t>1 Samuel 17:37  </a:t>
            </a:r>
            <a:endParaRPr lang="en-US" sz="2400"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026" name="Picture 2" descr="http://i31.tinypic.com/1042pfn.jpg"/>
          <p:cNvPicPr>
            <a:picLocks noChangeAspect="1" noChangeArrowheads="1"/>
          </p:cNvPicPr>
          <p:nvPr/>
        </p:nvPicPr>
        <p:blipFill rotWithShape="1">
          <a:blip r:embed="rId3">
            <a:extLst>
              <a:ext uri="{28A0092B-C50C-407E-A947-70E740481C1C}">
                <a14:useLocalDpi xmlns:a14="http://schemas.microsoft.com/office/drawing/2010/main" val="0"/>
              </a:ext>
            </a:extLst>
          </a:blip>
          <a:srcRect l="4770" r="19928"/>
          <a:stretch/>
        </p:blipFill>
        <p:spPr bwMode="auto">
          <a:xfrm>
            <a:off x="4690817" y="1788827"/>
            <a:ext cx="3386383" cy="2998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4800600"/>
            <a:ext cx="4953000" cy="1384995"/>
          </a:xfrm>
          <a:prstGeom prst="rect">
            <a:avLst/>
          </a:prstGeom>
          <a:noFill/>
        </p:spPr>
        <p:txBody>
          <a:bodyPr wrap="square" rtlCol="0">
            <a:spAutoFit/>
          </a:bodyPr>
          <a:lstStyle/>
          <a:p>
            <a:pPr algn="ctr"/>
            <a:r>
              <a:rPr lang="en-US" sz="2800" dirty="0" smtClean="0"/>
              <a:t>The </a:t>
            </a:r>
            <a:r>
              <a:rPr lang="en-US" sz="2800" dirty="0"/>
              <a:t>LORD, who </a:t>
            </a:r>
            <a:r>
              <a:rPr lang="en-US" sz="2800" dirty="0">
                <a:effectLst>
                  <a:outerShdw blurRad="38100" dist="38100" dir="2700000" algn="tl">
                    <a:srgbClr val="000000">
                      <a:alpha val="43137"/>
                    </a:srgbClr>
                  </a:outerShdw>
                </a:effectLst>
              </a:rPr>
              <a:t>delivered</a:t>
            </a:r>
            <a:r>
              <a:rPr lang="en-US" sz="2800" dirty="0"/>
              <a:t> me </a:t>
            </a:r>
            <a:r>
              <a:rPr lang="en-US" sz="2800" dirty="0" smtClean="0"/>
              <a:t>…</a:t>
            </a:r>
          </a:p>
          <a:p>
            <a:pPr algn="ctr"/>
            <a:r>
              <a:rPr lang="en-US" sz="2800" dirty="0" smtClean="0"/>
              <a:t> </a:t>
            </a:r>
            <a:r>
              <a:rPr lang="en-US" sz="2800" dirty="0"/>
              <a:t>He will </a:t>
            </a:r>
            <a:r>
              <a:rPr lang="en-US" sz="2800" dirty="0">
                <a:effectLst>
                  <a:outerShdw blurRad="38100" dist="38100" dir="2700000" algn="tl">
                    <a:srgbClr val="000000">
                      <a:alpha val="43137"/>
                    </a:srgbClr>
                  </a:outerShdw>
                </a:effectLst>
              </a:rPr>
              <a:t>deliver</a:t>
            </a:r>
            <a:r>
              <a:rPr lang="en-US" sz="2800" dirty="0"/>
              <a:t> me </a:t>
            </a:r>
            <a:r>
              <a:rPr lang="en-US" sz="2800" dirty="0" smtClean="0"/>
              <a:t>…</a:t>
            </a:r>
            <a:r>
              <a:rPr lang="en-US" sz="2800" dirty="0"/>
              <a:t/>
            </a:r>
            <a:br>
              <a:rPr lang="en-US" sz="2800" dirty="0"/>
            </a:br>
            <a:endParaRPr lang="en-US" sz="2800" dirty="0"/>
          </a:p>
        </p:txBody>
      </p:sp>
      <p:sp>
        <p:nvSpPr>
          <p:cNvPr id="8" name="TextBox 7"/>
          <p:cNvSpPr txBox="1"/>
          <p:nvPr/>
        </p:nvSpPr>
        <p:spPr>
          <a:xfrm>
            <a:off x="3886200" y="5943600"/>
            <a:ext cx="4953000"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Protection - Deliverance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024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smtClean="0">
                <a:effectLst>
                  <a:outerShdw blurRad="38100" dist="38100" dir="2700000" algn="tl">
                    <a:srgbClr val="000000">
                      <a:alpha val="43137"/>
                    </a:srgbClr>
                  </a:outerShdw>
                </a:effectLst>
              </a:rPr>
              <a:t>Topic of Testimony</a:t>
            </a:r>
            <a:endParaRPr lang="en-US" sz="2800" dirty="0">
              <a:effectLst>
                <a:outerShdw blurRad="38100" dist="38100" dir="2700000" algn="tl">
                  <a:srgbClr val="000000">
                    <a:alpha val="43137"/>
                  </a:srgbClr>
                </a:outerShdw>
              </a:effectLst>
            </a:endParaRPr>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sp>
        <p:nvSpPr>
          <p:cNvPr id="3" name="TextBox 2"/>
          <p:cNvSpPr txBox="1"/>
          <p:nvPr/>
        </p:nvSpPr>
        <p:spPr>
          <a:xfrm>
            <a:off x="3886200" y="1143000"/>
            <a:ext cx="4953000" cy="7478970"/>
          </a:xfrm>
          <a:prstGeom prst="rect">
            <a:avLst/>
          </a:prstGeom>
          <a:noFill/>
        </p:spPr>
        <p:txBody>
          <a:bodyPr wrap="square" rtlCol="0">
            <a:spAutoFit/>
          </a:bodyPr>
          <a:lstStyle/>
          <a:p>
            <a:pPr algn="ctr">
              <a:lnSpc>
                <a:spcPct val="150000"/>
              </a:lnSpc>
            </a:pPr>
            <a:r>
              <a:rPr lang="en-US" sz="3200" dirty="0" smtClean="0">
                <a:effectLst>
                  <a:outerShdw blurRad="38100" dist="38100" dir="2700000" algn="tl">
                    <a:srgbClr val="000000">
                      <a:alpha val="43137"/>
                    </a:srgbClr>
                  </a:outerShdw>
                </a:effectLst>
              </a:rPr>
              <a:t>Guidance</a:t>
            </a:r>
          </a:p>
          <a:p>
            <a:pPr algn="ctr">
              <a:lnSpc>
                <a:spcPct val="150000"/>
              </a:lnSpc>
            </a:pPr>
            <a:r>
              <a:rPr lang="en-US" sz="3200" dirty="0" smtClean="0">
                <a:effectLst>
                  <a:outerShdw blurRad="38100" dist="38100" dir="2700000" algn="tl">
                    <a:srgbClr val="000000">
                      <a:alpha val="43137"/>
                    </a:srgbClr>
                  </a:outerShdw>
                </a:effectLst>
              </a:rPr>
              <a:t>Deliverance – Protection</a:t>
            </a:r>
          </a:p>
          <a:p>
            <a:pPr algn="ctr">
              <a:lnSpc>
                <a:spcPct val="150000"/>
              </a:lnSpc>
            </a:pPr>
            <a:r>
              <a:rPr lang="en-US" sz="3200" dirty="0" smtClean="0">
                <a:effectLst>
                  <a:outerShdw blurRad="38100" dist="38100" dir="2700000" algn="tl">
                    <a:srgbClr val="000000">
                      <a:alpha val="43137"/>
                    </a:srgbClr>
                  </a:outerShdw>
                </a:effectLst>
              </a:rPr>
              <a:t>Opportunity to Serve </a:t>
            </a:r>
          </a:p>
          <a:p>
            <a:pPr algn="ctr">
              <a:lnSpc>
                <a:spcPct val="150000"/>
              </a:lnSpc>
            </a:pPr>
            <a:r>
              <a:rPr lang="en-US" sz="3200" dirty="0" smtClean="0">
                <a:effectLst>
                  <a:outerShdw blurRad="38100" dist="38100" dir="2700000" algn="tl">
                    <a:srgbClr val="000000">
                      <a:alpha val="43137"/>
                    </a:srgbClr>
                  </a:outerShdw>
                </a:effectLst>
              </a:rPr>
              <a:t>Freedom from Bondages</a:t>
            </a:r>
          </a:p>
          <a:p>
            <a:pPr algn="ctr">
              <a:lnSpc>
                <a:spcPct val="150000"/>
              </a:lnSpc>
            </a:pPr>
            <a:r>
              <a:rPr lang="en-US" sz="3200" dirty="0" smtClean="0">
                <a:effectLst>
                  <a:outerShdw blurRad="38100" dist="38100" dir="2700000" algn="tl">
                    <a:srgbClr val="000000">
                      <a:alpha val="43137"/>
                    </a:srgbClr>
                  </a:outerShdw>
                </a:effectLst>
              </a:rPr>
              <a:t>Opened Doors</a:t>
            </a:r>
          </a:p>
          <a:p>
            <a:pPr algn="ctr">
              <a:lnSpc>
                <a:spcPct val="150000"/>
              </a:lnSpc>
            </a:pPr>
            <a:r>
              <a:rPr lang="en-US" sz="3200" dirty="0" smtClean="0">
                <a:effectLst>
                  <a:outerShdw blurRad="38100" dist="38100" dir="2700000" algn="tl">
                    <a:srgbClr val="000000">
                      <a:alpha val="43137"/>
                    </a:srgbClr>
                  </a:outerShdw>
                </a:effectLst>
              </a:rPr>
              <a:t>Provided Favor</a:t>
            </a:r>
          </a:p>
          <a:p>
            <a:pPr algn="ctr">
              <a:lnSpc>
                <a:spcPct val="150000"/>
              </a:lnSpc>
            </a:pPr>
            <a:r>
              <a:rPr lang="en-US" sz="3200" dirty="0" smtClean="0">
                <a:effectLst>
                  <a:outerShdw blurRad="38100" dist="38100" dir="2700000" algn="tl">
                    <a:srgbClr val="000000">
                      <a:alpha val="43137"/>
                    </a:srgbClr>
                  </a:outerShdw>
                </a:effectLst>
              </a:rPr>
              <a:t>Encouraged our hearts</a:t>
            </a:r>
          </a:p>
          <a:p>
            <a:pPr algn="ctr">
              <a:lnSpc>
                <a:spcPct val="150000"/>
              </a:lnSpc>
            </a:pPr>
            <a:endParaRPr lang="en-US" sz="3200" dirty="0" smtClean="0">
              <a:effectLst>
                <a:outerShdw blurRad="38100" dist="38100" dir="2700000" algn="tl">
                  <a:srgbClr val="000000">
                    <a:alpha val="43137"/>
                  </a:srgbClr>
                </a:outerShdw>
              </a:effectLst>
            </a:endParaRPr>
          </a:p>
          <a:p>
            <a:pPr algn="ctr">
              <a:lnSpc>
                <a:spcPct val="150000"/>
              </a:lnSpc>
            </a:pPr>
            <a:endParaRPr lang="en-US" sz="3200" dirty="0" smtClean="0">
              <a:effectLst>
                <a:outerShdw blurRad="38100" dist="38100" dir="2700000" algn="tl">
                  <a:srgbClr val="000000">
                    <a:alpha val="43137"/>
                  </a:srgbClr>
                </a:outerShdw>
              </a:effectLst>
            </a:endParaRPr>
          </a:p>
          <a:p>
            <a:pPr algn="ctr">
              <a:lnSpc>
                <a:spcPct val="150000"/>
              </a:lnSpc>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9605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340350" cy="5853113"/>
          </a:xfrm>
        </p:spPr>
        <p:txBody>
          <a:bodyPr/>
          <a:lstStyle/>
          <a:p>
            <a:pPr marL="0" indent="0" algn="ctr">
              <a:buNone/>
            </a:pPr>
            <a:r>
              <a:rPr lang="en-US" dirty="0" smtClean="0"/>
              <a:t>Similarities of testimonies</a:t>
            </a:r>
          </a:p>
          <a:p>
            <a:pPr marL="0" indent="0">
              <a:buNone/>
            </a:pPr>
            <a:endParaRPr lang="en-US" dirty="0"/>
          </a:p>
          <a:p>
            <a:pPr>
              <a:lnSpc>
                <a:spcPct val="150000"/>
              </a:lnSpc>
            </a:pPr>
            <a:r>
              <a:rPr lang="en-US" dirty="0" smtClean="0"/>
              <a:t>The Lord given proper place</a:t>
            </a:r>
          </a:p>
          <a:p>
            <a:pPr>
              <a:lnSpc>
                <a:spcPct val="150000"/>
              </a:lnSpc>
            </a:pPr>
            <a:r>
              <a:rPr lang="en-US" dirty="0" smtClean="0"/>
              <a:t>The person trusting the Lord</a:t>
            </a:r>
          </a:p>
          <a:p>
            <a:pPr>
              <a:lnSpc>
                <a:spcPct val="150000"/>
              </a:lnSpc>
            </a:pPr>
            <a:r>
              <a:rPr lang="en-US" dirty="0" smtClean="0"/>
              <a:t>Main thought of God’s work</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	The Old Testament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3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340350" cy="5853113"/>
          </a:xfrm>
        </p:spPr>
        <p:txBody>
          <a:bodyPr/>
          <a:lstStyle/>
          <a:p>
            <a:pPr marL="0" indent="0" algn="ctr">
              <a:buNone/>
            </a:pPr>
            <a:r>
              <a:rPr lang="en-US" dirty="0" smtClean="0"/>
              <a:t>A Story of God Working</a:t>
            </a:r>
          </a:p>
          <a:p>
            <a:pPr marL="0" indent="0" algn="ctr">
              <a:buNone/>
            </a:pPr>
            <a:r>
              <a:rPr lang="en-US" dirty="0" smtClean="0"/>
              <a:t>Acts 10</a:t>
            </a:r>
          </a:p>
          <a:p>
            <a:pPr marL="0" indent="0" algn="ctr">
              <a:buNone/>
            </a:pPr>
            <a:endParaRPr lang="en-US" dirty="0"/>
          </a:p>
          <a:p>
            <a:pPr marL="0" indent="0" algn="ctr">
              <a:buNone/>
            </a:pPr>
            <a:endParaRPr lang="en-US" dirty="0"/>
          </a:p>
        </p:txBody>
      </p:sp>
      <p:sp>
        <p:nvSpPr>
          <p:cNvPr id="6" name="Text Placeholder 5"/>
          <p:cNvSpPr>
            <a:spLocks noGrp="1"/>
          </p:cNvSpPr>
          <p:nvPr>
            <p:ph type="body" sz="half" idx="2"/>
          </p:nvPr>
        </p:nvSpPr>
        <p:spPr/>
        <p:txBody>
          <a:bodyPr/>
          <a:lstStyle/>
          <a:p>
            <a:endParaRPr lang="en-US" dirty="0"/>
          </a:p>
        </p:txBody>
      </p:sp>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New Testament</a:t>
            </a:r>
            <a:endParaRPr 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7"/>
          <a:stretch/>
        </p:blipFill>
        <p:spPr>
          <a:xfrm>
            <a:off x="459757" y="1435387"/>
            <a:ext cx="3046657" cy="472181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600200"/>
            <a:ext cx="2355208" cy="3076396"/>
          </a:xfrm>
          <a:prstGeom prst="rect">
            <a:avLst/>
          </a:prstGeom>
          <a:ln>
            <a:noFill/>
          </a:ln>
          <a:effectLst>
            <a:softEdge rad="112500"/>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7017" t="11605" b="16435"/>
          <a:stretch/>
        </p:blipFill>
        <p:spPr>
          <a:xfrm>
            <a:off x="6172200" y="1664131"/>
            <a:ext cx="2493007" cy="3000196"/>
          </a:xfrm>
          <a:prstGeom prst="rect">
            <a:avLst/>
          </a:prstGeom>
          <a:ln>
            <a:noFill/>
          </a:ln>
          <a:effectLst>
            <a:softEdge rad="112500"/>
          </a:effectLst>
        </p:spPr>
      </p:pic>
      <p:sp>
        <p:nvSpPr>
          <p:cNvPr id="11" name="TextBox 10"/>
          <p:cNvSpPr txBox="1"/>
          <p:nvPr/>
        </p:nvSpPr>
        <p:spPr>
          <a:xfrm>
            <a:off x="3657600" y="4572000"/>
            <a:ext cx="2355208"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Peter</a:t>
            </a:r>
            <a:endParaRPr lang="en-US" sz="2800" b="1" dirty="0">
              <a:effectLst>
                <a:outerShdw blurRad="38100" dist="38100" dir="2700000" algn="tl">
                  <a:srgbClr val="000000">
                    <a:alpha val="43137"/>
                  </a:srgbClr>
                </a:outerShdw>
              </a:effectLst>
            </a:endParaRPr>
          </a:p>
        </p:txBody>
      </p:sp>
      <p:sp>
        <p:nvSpPr>
          <p:cNvPr id="12" name="TextBox 11"/>
          <p:cNvSpPr txBox="1"/>
          <p:nvPr/>
        </p:nvSpPr>
        <p:spPr>
          <a:xfrm>
            <a:off x="6172200" y="4588942"/>
            <a:ext cx="2438399"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Cornelius</a:t>
            </a:r>
          </a:p>
        </p:txBody>
      </p:sp>
    </p:spTree>
    <p:extLst>
      <p:ext uri="{BB962C8B-B14F-4D97-AF65-F5344CB8AC3E}">
        <p14:creationId xmlns:p14="http://schemas.microsoft.com/office/powerpoint/2010/main" val="11624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3887</TotalTime>
  <Words>1442</Words>
  <Application>Microsoft Office PowerPoint</Application>
  <PresentationFormat>On-screen Show (4:3)</PresentationFormat>
  <Paragraphs>202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The  Testimony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Testimonies</dc:title>
  <dc:creator>Owner</dc:creator>
  <cp:lastModifiedBy>B</cp:lastModifiedBy>
  <cp:revision>44</cp:revision>
  <dcterms:created xsi:type="dcterms:W3CDTF">2012-01-06T20:16:47Z</dcterms:created>
  <dcterms:modified xsi:type="dcterms:W3CDTF">2012-01-16T04:21:59Z</dcterms:modified>
</cp:coreProperties>
</file>