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5" r:id="rId2"/>
    <p:sldId id="257" r:id="rId3"/>
    <p:sldId id="258" r:id="rId4"/>
    <p:sldId id="259" r:id="rId5"/>
    <p:sldId id="260" r:id="rId6"/>
    <p:sldId id="261" r:id="rId7"/>
    <p:sldId id="262" r:id="rId8"/>
    <p:sldId id="264" r:id="rId9"/>
    <p:sldId id="265" r:id="rId10"/>
    <p:sldId id="266" r:id="rId11"/>
    <p:sldId id="267" r:id="rId12"/>
    <p:sldId id="268" r:id="rId13"/>
    <p:sldId id="269" r:id="rId14"/>
    <p:sldId id="270" r:id="rId15"/>
    <p:sldId id="284" r:id="rId16"/>
    <p:sldId id="283" r:id="rId17"/>
    <p:sldId id="271" r:id="rId18"/>
    <p:sldId id="287" r:id="rId19"/>
    <p:sldId id="285" r:id="rId20"/>
    <p:sldId id="279" r:id="rId21"/>
    <p:sldId id="286" r:id="rId22"/>
    <p:sldId id="280" r:id="rId23"/>
    <p:sldId id="281" r:id="rId24"/>
    <p:sldId id="272" r:id="rId25"/>
    <p:sldId id="288" r:id="rId26"/>
    <p:sldId id="293" r:id="rId27"/>
    <p:sldId id="294" r:id="rId28"/>
    <p:sldId id="295" r:id="rId29"/>
    <p:sldId id="289" r:id="rId30"/>
    <p:sldId id="290" r:id="rId31"/>
    <p:sldId id="291" r:id="rId32"/>
    <p:sldId id="296" r:id="rId33"/>
    <p:sldId id="273" r:id="rId34"/>
    <p:sldId id="297" r:id="rId35"/>
    <p:sldId id="301" r:id="rId36"/>
    <p:sldId id="298" r:id="rId37"/>
    <p:sldId id="302" r:id="rId38"/>
    <p:sldId id="300" r:id="rId39"/>
    <p:sldId id="303" r:id="rId40"/>
    <p:sldId id="274" r:id="rId41"/>
    <p:sldId id="304" r:id="rId42"/>
    <p:sldId id="308" r:id="rId43"/>
    <p:sldId id="305" r:id="rId44"/>
    <p:sldId id="310" r:id="rId45"/>
    <p:sldId id="307" r:id="rId46"/>
    <p:sldId id="309" r:id="rId47"/>
    <p:sldId id="275" r:id="rId48"/>
    <p:sldId id="311" r:id="rId49"/>
    <p:sldId id="312" r:id="rId50"/>
    <p:sldId id="317" r:id="rId51"/>
    <p:sldId id="313" r:id="rId52"/>
    <p:sldId id="318" r:id="rId53"/>
    <p:sldId id="315" r:id="rId54"/>
    <p:sldId id="316" r:id="rId55"/>
    <p:sldId id="276" r:id="rId56"/>
    <p:sldId id="319" r:id="rId57"/>
    <p:sldId id="320" r:id="rId58"/>
    <p:sldId id="322" r:id="rId59"/>
    <p:sldId id="326" r:id="rId60"/>
    <p:sldId id="324" r:id="rId61"/>
    <p:sldId id="325" r:id="rId62"/>
    <p:sldId id="277" r:id="rId63"/>
    <p:sldId id="327" r:id="rId64"/>
    <p:sldId id="328" r:id="rId65"/>
    <p:sldId id="329" r:id="rId66"/>
    <p:sldId id="333" r:id="rId67"/>
    <p:sldId id="331" r:id="rId68"/>
    <p:sldId id="332" r:id="rId69"/>
    <p:sldId id="278" r:id="rId70"/>
    <p:sldId id="334"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C356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88757" autoAdjust="0"/>
  </p:normalViewPr>
  <p:slideViewPr>
    <p:cSldViewPr>
      <p:cViewPr varScale="1">
        <p:scale>
          <a:sx n="59" d="100"/>
          <a:sy n="59" d="100"/>
        </p:scale>
        <p:origin x="-894" y="-84"/>
      </p:cViewPr>
      <p:guideLst>
        <p:guide orient="horz" pos="2160"/>
        <p:guide pos="2880"/>
      </p:guideLst>
    </p:cSldViewPr>
  </p:slideViewPr>
  <p:outlineViewPr>
    <p:cViewPr>
      <p:scale>
        <a:sx n="33" d="100"/>
        <a:sy n="33" d="100"/>
      </p:scale>
      <p:origin x="0" y="3768"/>
    </p:cViewPr>
  </p:outlineViewPr>
  <p:notesTextViewPr>
    <p:cViewPr>
      <p:scale>
        <a:sx n="1" d="1"/>
        <a:sy n="1" d="1"/>
      </p:scale>
      <p:origin x="0" y="0"/>
    </p:cViewPr>
  </p:notesTextViewPr>
  <p:sorterViewPr>
    <p:cViewPr>
      <p:scale>
        <a:sx n="100" d="100"/>
        <a:sy n="100" d="100"/>
      </p:scale>
      <p:origin x="0" y="105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224712-E52B-4CD2-B148-F75A32CF9D34}" type="datetimeFigureOut">
              <a:rPr lang="en-US" smtClean="0"/>
              <a:t>4/22/2012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29AC3-1F7D-4446-AB6F-208D3D65D975}" type="slidenum">
              <a:rPr lang="en-US" smtClean="0"/>
              <a:t>‹#›</a:t>
            </a:fld>
            <a:endParaRPr lang="en-US"/>
          </a:p>
        </p:txBody>
      </p:sp>
    </p:spTree>
    <p:extLst>
      <p:ext uri="{BB962C8B-B14F-4D97-AF65-F5344CB8AC3E}">
        <p14:creationId xmlns:p14="http://schemas.microsoft.com/office/powerpoint/2010/main" val="3934134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24712-E52B-4CD2-B148-F75A32CF9D34}" type="datetimeFigureOut">
              <a:rPr lang="en-US" smtClean="0"/>
              <a:t>4/22/2012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29AC3-1F7D-4446-AB6F-208D3D65D975}" type="slidenum">
              <a:rPr lang="en-US" smtClean="0"/>
              <a:t>‹#›</a:t>
            </a:fld>
            <a:endParaRPr lang="en-US"/>
          </a:p>
        </p:txBody>
      </p:sp>
    </p:spTree>
    <p:extLst>
      <p:ext uri="{BB962C8B-B14F-4D97-AF65-F5344CB8AC3E}">
        <p14:creationId xmlns:p14="http://schemas.microsoft.com/office/powerpoint/2010/main" val="135051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24712-E52B-4CD2-B148-F75A32CF9D34}" type="datetimeFigureOut">
              <a:rPr lang="en-US" smtClean="0"/>
              <a:t>4/22/2012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29AC3-1F7D-4446-AB6F-208D3D65D975}" type="slidenum">
              <a:rPr lang="en-US" smtClean="0"/>
              <a:t>‹#›</a:t>
            </a:fld>
            <a:endParaRPr lang="en-US"/>
          </a:p>
        </p:txBody>
      </p:sp>
    </p:spTree>
    <p:extLst>
      <p:ext uri="{BB962C8B-B14F-4D97-AF65-F5344CB8AC3E}">
        <p14:creationId xmlns:p14="http://schemas.microsoft.com/office/powerpoint/2010/main" val="281190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24712-E52B-4CD2-B148-F75A32CF9D34}" type="datetimeFigureOut">
              <a:rPr lang="en-US" smtClean="0"/>
              <a:t>4/22/2012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29AC3-1F7D-4446-AB6F-208D3D65D975}" type="slidenum">
              <a:rPr lang="en-US" smtClean="0"/>
              <a:t>‹#›</a:t>
            </a:fld>
            <a:endParaRPr lang="en-US"/>
          </a:p>
        </p:txBody>
      </p:sp>
    </p:spTree>
    <p:extLst>
      <p:ext uri="{BB962C8B-B14F-4D97-AF65-F5344CB8AC3E}">
        <p14:creationId xmlns:p14="http://schemas.microsoft.com/office/powerpoint/2010/main" val="414385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224712-E52B-4CD2-B148-F75A32CF9D34}" type="datetimeFigureOut">
              <a:rPr lang="en-US" smtClean="0"/>
              <a:t>4/22/2012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029AC3-1F7D-4446-AB6F-208D3D65D975}" type="slidenum">
              <a:rPr lang="en-US" smtClean="0"/>
              <a:t>‹#›</a:t>
            </a:fld>
            <a:endParaRPr lang="en-US"/>
          </a:p>
        </p:txBody>
      </p:sp>
    </p:spTree>
    <p:extLst>
      <p:ext uri="{BB962C8B-B14F-4D97-AF65-F5344CB8AC3E}">
        <p14:creationId xmlns:p14="http://schemas.microsoft.com/office/powerpoint/2010/main" val="1518177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224712-E52B-4CD2-B148-F75A32CF9D34}" type="datetimeFigureOut">
              <a:rPr lang="en-US" smtClean="0"/>
              <a:t>4/22/2012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29AC3-1F7D-4446-AB6F-208D3D65D975}" type="slidenum">
              <a:rPr lang="en-US" smtClean="0"/>
              <a:t>‹#›</a:t>
            </a:fld>
            <a:endParaRPr lang="en-US"/>
          </a:p>
        </p:txBody>
      </p:sp>
    </p:spTree>
    <p:extLst>
      <p:ext uri="{BB962C8B-B14F-4D97-AF65-F5344CB8AC3E}">
        <p14:creationId xmlns:p14="http://schemas.microsoft.com/office/powerpoint/2010/main" val="191280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224712-E52B-4CD2-B148-F75A32CF9D34}" type="datetimeFigureOut">
              <a:rPr lang="en-US" smtClean="0"/>
              <a:t>4/22/2012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029AC3-1F7D-4446-AB6F-208D3D65D975}" type="slidenum">
              <a:rPr lang="en-US" smtClean="0"/>
              <a:t>‹#›</a:t>
            </a:fld>
            <a:endParaRPr lang="en-US"/>
          </a:p>
        </p:txBody>
      </p:sp>
    </p:spTree>
    <p:extLst>
      <p:ext uri="{BB962C8B-B14F-4D97-AF65-F5344CB8AC3E}">
        <p14:creationId xmlns:p14="http://schemas.microsoft.com/office/powerpoint/2010/main" val="1458265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224712-E52B-4CD2-B148-F75A32CF9D34}" type="datetimeFigureOut">
              <a:rPr lang="en-US" smtClean="0"/>
              <a:t>4/22/2012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029AC3-1F7D-4446-AB6F-208D3D65D975}" type="slidenum">
              <a:rPr lang="en-US" smtClean="0"/>
              <a:t>‹#›</a:t>
            </a:fld>
            <a:endParaRPr lang="en-US"/>
          </a:p>
        </p:txBody>
      </p:sp>
    </p:spTree>
    <p:extLst>
      <p:ext uri="{BB962C8B-B14F-4D97-AF65-F5344CB8AC3E}">
        <p14:creationId xmlns:p14="http://schemas.microsoft.com/office/powerpoint/2010/main" val="162856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24712-E52B-4CD2-B148-F75A32CF9D34}" type="datetimeFigureOut">
              <a:rPr lang="en-US" smtClean="0"/>
              <a:t>4/22/2012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029AC3-1F7D-4446-AB6F-208D3D65D975}" type="slidenum">
              <a:rPr lang="en-US" smtClean="0"/>
              <a:t>‹#›</a:t>
            </a:fld>
            <a:endParaRPr lang="en-US"/>
          </a:p>
        </p:txBody>
      </p:sp>
    </p:spTree>
    <p:extLst>
      <p:ext uri="{BB962C8B-B14F-4D97-AF65-F5344CB8AC3E}">
        <p14:creationId xmlns:p14="http://schemas.microsoft.com/office/powerpoint/2010/main" val="170789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24712-E52B-4CD2-B148-F75A32CF9D34}" type="datetimeFigureOut">
              <a:rPr lang="en-US" smtClean="0"/>
              <a:t>4/22/2012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29AC3-1F7D-4446-AB6F-208D3D65D975}" type="slidenum">
              <a:rPr lang="en-US" smtClean="0"/>
              <a:t>‹#›</a:t>
            </a:fld>
            <a:endParaRPr lang="en-US"/>
          </a:p>
        </p:txBody>
      </p:sp>
    </p:spTree>
    <p:extLst>
      <p:ext uri="{BB962C8B-B14F-4D97-AF65-F5344CB8AC3E}">
        <p14:creationId xmlns:p14="http://schemas.microsoft.com/office/powerpoint/2010/main" val="242912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24712-E52B-4CD2-B148-F75A32CF9D34}" type="datetimeFigureOut">
              <a:rPr lang="en-US" smtClean="0"/>
              <a:t>4/22/2012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029AC3-1F7D-4446-AB6F-208D3D65D975}" type="slidenum">
              <a:rPr lang="en-US" smtClean="0"/>
              <a:t>‹#›</a:t>
            </a:fld>
            <a:endParaRPr lang="en-US"/>
          </a:p>
        </p:txBody>
      </p:sp>
    </p:spTree>
    <p:extLst>
      <p:ext uri="{BB962C8B-B14F-4D97-AF65-F5344CB8AC3E}">
        <p14:creationId xmlns:p14="http://schemas.microsoft.com/office/powerpoint/2010/main" val="18877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24712-E52B-4CD2-B148-F75A32CF9D34}" type="datetimeFigureOut">
              <a:rPr lang="en-US" smtClean="0"/>
              <a:t>4/22/2012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029AC3-1F7D-4446-AB6F-208D3D65D975}" type="slidenum">
              <a:rPr lang="en-US" smtClean="0"/>
              <a:t>‹#›</a:t>
            </a:fld>
            <a:endParaRPr lang="en-US"/>
          </a:p>
        </p:txBody>
      </p:sp>
    </p:spTree>
    <p:extLst>
      <p:ext uri="{BB962C8B-B14F-4D97-AF65-F5344CB8AC3E}">
        <p14:creationId xmlns:p14="http://schemas.microsoft.com/office/powerpoint/2010/main" val="65107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1" y="0"/>
            <a:ext cx="9133217" cy="6858000"/>
          </a:xfrm>
          <a:prstGeom prst="rect">
            <a:avLst/>
          </a:prstGeom>
        </p:spPr>
      </p:pic>
    </p:spTree>
    <p:extLst>
      <p:ext uri="{BB962C8B-B14F-4D97-AF65-F5344CB8AC3E}">
        <p14:creationId xmlns:p14="http://schemas.microsoft.com/office/powerpoint/2010/main" val="723847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68580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Romans 12:3</a:t>
            </a:r>
            <a:endParaRPr lang="en-US" dirty="0">
              <a:effectLst>
                <a:outerShdw blurRad="38100" dist="38100" dir="2700000" algn="tl">
                  <a:srgbClr val="000000">
                    <a:alpha val="43137"/>
                  </a:srgbClr>
                </a:outerShdw>
              </a:effectLst>
            </a:endParaRPr>
          </a:p>
        </p:txBody>
      </p:sp>
      <p:sp>
        <p:nvSpPr>
          <p:cNvPr id="3" name="TextBox 2"/>
          <p:cNvSpPr txBox="1"/>
          <p:nvPr/>
        </p:nvSpPr>
        <p:spPr>
          <a:xfrm>
            <a:off x="457200" y="2209800"/>
            <a:ext cx="83058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All are working in the Church Body</a:t>
            </a:r>
            <a:endParaRPr lang="en-US" sz="3600" b="1" dirty="0">
              <a:solidFill>
                <a:schemeClr val="bg1"/>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3124199"/>
            <a:ext cx="3452739"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79300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220200" cy="6858000"/>
          </a:xfrm>
          <a:prstGeom prst="rect">
            <a:avLst/>
          </a:prstGeom>
          <a:gradFill flip="none" rotWithShape="1">
            <a:gsLst>
              <a:gs pos="0">
                <a:srgbClr val="C35604">
                  <a:shade val="30000"/>
                  <a:satMod val="115000"/>
                </a:srgbClr>
              </a:gs>
              <a:gs pos="50000">
                <a:srgbClr val="C35604">
                  <a:shade val="67500"/>
                  <a:satMod val="115000"/>
                </a:srgbClr>
              </a:gs>
              <a:gs pos="100000">
                <a:srgbClr val="C35604">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3936" y="1600200"/>
            <a:ext cx="8252864" cy="4525963"/>
          </a:xfrm>
          <a:solidFill>
            <a:schemeClr val="bg1"/>
          </a:solidFill>
        </p:spPr>
        <p:txBody>
          <a:bodyPr>
            <a:normAutofit/>
          </a:bodyPr>
          <a:lstStyle/>
          <a:p>
            <a:pPr marL="0" indent="0" algn="ctr">
              <a:buNone/>
            </a:pPr>
            <a:endParaRPr lang="en-US" sz="4400" i="1" dirty="0" smtClean="0"/>
          </a:p>
          <a:p>
            <a:pPr marL="0" indent="0" algn="ctr">
              <a:buNone/>
            </a:pPr>
            <a:r>
              <a:rPr lang="en-US" sz="4400" i="1" dirty="0" smtClean="0"/>
              <a:t> </a:t>
            </a:r>
            <a:endParaRPr lang="en-US" sz="4400" i="1" dirty="0">
              <a:effectLst>
                <a:outerShdw blurRad="38100" dist="38100" dir="2700000" algn="tl">
                  <a:srgbClr val="000000">
                    <a:alpha val="43137"/>
                  </a:srgbClr>
                </a:outerShdw>
              </a:effectLst>
            </a:endParaRPr>
          </a:p>
        </p:txBody>
      </p:sp>
      <p:sp>
        <p:nvSpPr>
          <p:cNvPr id="9" name="TextBox 8"/>
          <p:cNvSpPr txBox="1"/>
          <p:nvPr/>
        </p:nvSpPr>
        <p:spPr>
          <a:xfrm>
            <a:off x="433936" y="304800"/>
            <a:ext cx="8252864" cy="2123658"/>
          </a:xfrm>
          <a:prstGeom prst="rect">
            <a:avLst/>
          </a:prstGeom>
          <a:solidFill>
            <a:schemeClr val="bg1"/>
          </a:solidFill>
          <a:ln>
            <a:solidFill>
              <a:schemeClr val="bg1"/>
            </a:solidFill>
          </a:ln>
        </p:spPr>
        <p:txBody>
          <a:bodyPr wrap="square" rtlCol="0">
            <a:spAutoFit/>
          </a:bodyPr>
          <a:lstStyle/>
          <a:p>
            <a:r>
              <a:rPr lang="en-US" sz="4800" i="1" dirty="0" smtClean="0">
                <a:effectLst>
                  <a:outerShdw blurRad="38100" dist="38100" dir="2700000" algn="tl">
                    <a:srgbClr val="000000">
                      <a:alpha val="43137"/>
                    </a:srgbClr>
                  </a:outerShdw>
                </a:effectLst>
              </a:rPr>
              <a:t>Serving in Your Body as a</a:t>
            </a:r>
          </a:p>
          <a:p>
            <a:pPr algn="ctr"/>
            <a:r>
              <a:rPr lang="en-US" sz="4800" i="1" dirty="0" smtClean="0">
                <a:effectLst>
                  <a:outerShdw blurRad="38100" dist="38100" dir="2700000" algn="tl">
                    <a:srgbClr val="000000">
                      <a:alpha val="43137"/>
                    </a:srgbClr>
                  </a:outerShdw>
                </a:effectLst>
              </a:rPr>
              <a:t/>
            </a:r>
            <a:br>
              <a:rPr lang="en-US" sz="4800" i="1" dirty="0" smtClean="0">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129213"/>
            <a:ext cx="5105400" cy="3829050"/>
          </a:xfrm>
          <a:prstGeom prst="rect">
            <a:avLst/>
          </a:prstGeom>
        </p:spPr>
      </p:pic>
      <p:sp>
        <p:nvSpPr>
          <p:cNvPr id="2" name="TextBox 1"/>
          <p:cNvSpPr txBox="1"/>
          <p:nvPr/>
        </p:nvSpPr>
        <p:spPr>
          <a:xfrm>
            <a:off x="698500" y="4919008"/>
            <a:ext cx="7835900"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rPr>
              <a:t>Understanding the Body</a:t>
            </a:r>
            <a:endParaRPr lang="en-US" sz="4000" dirty="0">
              <a:effectLst>
                <a:outerShdw blurRad="38100" dist="38100" dir="2700000" algn="tl">
                  <a:srgbClr val="000000">
                    <a:alpha val="43137"/>
                  </a:srgbClr>
                </a:outerShdw>
              </a:effectLst>
            </a:endParaRPr>
          </a:p>
        </p:txBody>
      </p:sp>
      <p:sp>
        <p:nvSpPr>
          <p:cNvPr id="6" name="TextBox 5"/>
          <p:cNvSpPr txBox="1"/>
          <p:nvPr/>
        </p:nvSpPr>
        <p:spPr>
          <a:xfrm>
            <a:off x="1828800" y="1219200"/>
            <a:ext cx="5410200" cy="1015663"/>
          </a:xfrm>
          <a:prstGeom prst="rect">
            <a:avLst/>
          </a:prstGeom>
          <a:noFill/>
        </p:spPr>
        <p:txBody>
          <a:bodyPr wrap="square" rtlCol="0">
            <a:spAutoFit/>
          </a:bodyPr>
          <a:lstStyle/>
          <a:p>
            <a:pPr algn="ctr"/>
            <a:r>
              <a:rPr lang="en-US" sz="6000" dirty="0" smtClean="0"/>
              <a:t>Living  Sacrifice</a:t>
            </a:r>
            <a:endParaRPr lang="en-US" sz="6000" dirty="0"/>
          </a:p>
        </p:txBody>
      </p:sp>
      <p:sp>
        <p:nvSpPr>
          <p:cNvPr id="10" name="TextBox 9"/>
          <p:cNvSpPr txBox="1"/>
          <p:nvPr/>
        </p:nvSpPr>
        <p:spPr>
          <a:xfrm>
            <a:off x="2209800" y="4267200"/>
            <a:ext cx="5029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Romans 12:3-8</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17837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68580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Romans 12:4</a:t>
            </a:r>
            <a:endParaRPr lang="en-US" dirty="0">
              <a:effectLst>
                <a:outerShdw blurRad="38100" dist="38100" dir="2700000" algn="tl">
                  <a:srgbClr val="000000">
                    <a:alpha val="43137"/>
                  </a:srgbClr>
                </a:outerShdw>
              </a:effectLst>
            </a:endParaRPr>
          </a:p>
        </p:txBody>
      </p:sp>
      <p:sp>
        <p:nvSpPr>
          <p:cNvPr id="3" name="TextBox 2"/>
          <p:cNvSpPr txBox="1"/>
          <p:nvPr/>
        </p:nvSpPr>
        <p:spPr>
          <a:xfrm>
            <a:off x="457200" y="1828800"/>
            <a:ext cx="8305800" cy="1754326"/>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For as we have many members in one body, but all the members do not have the same function,</a:t>
            </a:r>
            <a:endParaRPr lang="en-US" sz="3600" b="1" dirty="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594671"/>
            <a:ext cx="3581400" cy="3184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429000"/>
            <a:ext cx="2481707" cy="3350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31304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68580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Romans 12:5</a:t>
            </a:r>
            <a:endParaRPr lang="en-US" dirty="0">
              <a:effectLst>
                <a:outerShdw blurRad="38100" dist="38100" dir="2700000" algn="tl">
                  <a:srgbClr val="000000">
                    <a:alpha val="43137"/>
                  </a:srgbClr>
                </a:outerShdw>
              </a:effectLst>
            </a:endParaRPr>
          </a:p>
        </p:txBody>
      </p:sp>
      <p:sp>
        <p:nvSpPr>
          <p:cNvPr id="3" name="TextBox 2"/>
          <p:cNvSpPr txBox="1"/>
          <p:nvPr/>
        </p:nvSpPr>
        <p:spPr>
          <a:xfrm>
            <a:off x="457200" y="2209800"/>
            <a:ext cx="8305800" cy="1200329"/>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so we, being many, are one body in Christ, and individually members of one another.</a:t>
            </a:r>
            <a:endParaRPr lang="en-US" sz="3600" b="1" dirty="0">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875" y="3475180"/>
            <a:ext cx="4510426" cy="3382820"/>
          </a:xfrm>
          <a:prstGeom prst="rect">
            <a:avLst/>
          </a:prstGeom>
        </p:spPr>
      </p:pic>
    </p:spTree>
    <p:extLst>
      <p:ext uri="{BB962C8B-B14F-4D97-AF65-F5344CB8AC3E}">
        <p14:creationId xmlns:p14="http://schemas.microsoft.com/office/powerpoint/2010/main" val="3895053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68580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Romans 12:6</a:t>
            </a:r>
            <a:endParaRPr lang="en-US" dirty="0">
              <a:effectLst>
                <a:outerShdw blurRad="38100" dist="38100" dir="2700000" algn="tl">
                  <a:srgbClr val="000000">
                    <a:alpha val="43137"/>
                  </a:srgbClr>
                </a:outerShdw>
              </a:effectLst>
            </a:endParaRPr>
          </a:p>
        </p:txBody>
      </p:sp>
      <p:sp>
        <p:nvSpPr>
          <p:cNvPr id="3" name="TextBox 2"/>
          <p:cNvSpPr txBox="1"/>
          <p:nvPr/>
        </p:nvSpPr>
        <p:spPr>
          <a:xfrm>
            <a:off x="152400" y="2209800"/>
            <a:ext cx="8915400" cy="1200329"/>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 </a:t>
            </a:r>
            <a:r>
              <a:rPr lang="en-US" sz="3600" b="1" dirty="0" smtClean="0">
                <a:solidFill>
                  <a:schemeClr val="bg1"/>
                </a:solidFill>
                <a:effectLst>
                  <a:outerShdw blurRad="38100" dist="38100" dir="2700000" algn="tl">
                    <a:srgbClr val="000000">
                      <a:alpha val="43137"/>
                    </a:srgbClr>
                  </a:outerShdw>
                </a:effectLst>
              </a:rPr>
              <a:t>Having then gifts differing according to the grace that is given to us, let us use them:</a:t>
            </a:r>
            <a:endParaRPr lang="en-US" sz="3600" b="1" dirty="0">
              <a:solidFill>
                <a:schemeClr val="bg1"/>
              </a:solidFill>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875" y="3475180"/>
            <a:ext cx="4510426" cy="3382820"/>
          </a:xfrm>
          <a:prstGeom prst="rect">
            <a:avLst/>
          </a:prstGeom>
        </p:spPr>
      </p:pic>
    </p:spTree>
    <p:extLst>
      <p:ext uri="{BB962C8B-B14F-4D97-AF65-F5344CB8AC3E}">
        <p14:creationId xmlns:p14="http://schemas.microsoft.com/office/powerpoint/2010/main" val="270947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220200" cy="6858000"/>
          </a:xfrm>
          <a:prstGeom prst="rect">
            <a:avLst/>
          </a:prstGeom>
          <a:gradFill flip="none" rotWithShape="1">
            <a:gsLst>
              <a:gs pos="0">
                <a:srgbClr val="C35604">
                  <a:shade val="30000"/>
                  <a:satMod val="115000"/>
                </a:srgbClr>
              </a:gs>
              <a:gs pos="50000">
                <a:srgbClr val="C35604">
                  <a:shade val="67500"/>
                  <a:satMod val="115000"/>
                </a:srgbClr>
              </a:gs>
              <a:gs pos="100000">
                <a:srgbClr val="C35604">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3936" y="1600200"/>
            <a:ext cx="8252864" cy="4525963"/>
          </a:xfrm>
          <a:solidFill>
            <a:schemeClr val="bg1"/>
          </a:solidFill>
        </p:spPr>
        <p:txBody>
          <a:bodyPr>
            <a:normAutofit/>
          </a:bodyPr>
          <a:lstStyle/>
          <a:p>
            <a:pPr marL="0" indent="0" algn="ctr">
              <a:buNone/>
            </a:pPr>
            <a:endParaRPr lang="en-US" sz="4400" i="1" dirty="0" smtClean="0"/>
          </a:p>
          <a:p>
            <a:pPr marL="0" indent="0" algn="ctr">
              <a:buNone/>
            </a:pPr>
            <a:r>
              <a:rPr lang="en-US" sz="4400" i="1" dirty="0" smtClean="0"/>
              <a:t> </a:t>
            </a:r>
            <a:endParaRPr lang="en-US" sz="4400" i="1" dirty="0">
              <a:effectLst>
                <a:outerShdw blurRad="38100" dist="38100" dir="2700000" algn="tl">
                  <a:srgbClr val="000000">
                    <a:alpha val="43137"/>
                  </a:srgbClr>
                </a:outerShdw>
              </a:effectLst>
            </a:endParaRPr>
          </a:p>
        </p:txBody>
      </p:sp>
      <p:sp>
        <p:nvSpPr>
          <p:cNvPr id="9" name="TextBox 8"/>
          <p:cNvSpPr txBox="1"/>
          <p:nvPr/>
        </p:nvSpPr>
        <p:spPr>
          <a:xfrm>
            <a:off x="433936" y="304800"/>
            <a:ext cx="8252864" cy="2123658"/>
          </a:xfrm>
          <a:prstGeom prst="rect">
            <a:avLst/>
          </a:prstGeom>
          <a:solidFill>
            <a:schemeClr val="bg1"/>
          </a:solidFill>
          <a:ln>
            <a:solidFill>
              <a:schemeClr val="bg1"/>
            </a:solidFill>
          </a:ln>
        </p:spPr>
        <p:txBody>
          <a:bodyPr wrap="square" rtlCol="0">
            <a:spAutoFit/>
          </a:bodyPr>
          <a:lstStyle/>
          <a:p>
            <a:r>
              <a:rPr lang="en-US" sz="4800" i="1" dirty="0" smtClean="0">
                <a:effectLst>
                  <a:outerShdw blurRad="38100" dist="38100" dir="2700000" algn="tl">
                    <a:srgbClr val="000000">
                      <a:alpha val="43137"/>
                    </a:srgbClr>
                  </a:outerShdw>
                </a:effectLst>
              </a:rPr>
              <a:t>Serving in Your Body as a</a:t>
            </a:r>
          </a:p>
          <a:p>
            <a:pPr algn="ctr"/>
            <a:r>
              <a:rPr lang="en-US" sz="4800" i="1" dirty="0" smtClean="0">
                <a:effectLst>
                  <a:outerShdw blurRad="38100" dist="38100" dir="2700000" algn="tl">
                    <a:srgbClr val="000000">
                      <a:alpha val="43137"/>
                    </a:srgbClr>
                  </a:outerShdw>
                </a:effectLst>
              </a:rPr>
              <a:t/>
            </a:r>
            <a:br>
              <a:rPr lang="en-US" sz="4800" i="1" dirty="0" smtClean="0">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129213"/>
            <a:ext cx="5105400" cy="3829050"/>
          </a:xfrm>
          <a:prstGeom prst="rect">
            <a:avLst/>
          </a:prstGeom>
        </p:spPr>
      </p:pic>
      <p:sp>
        <p:nvSpPr>
          <p:cNvPr id="2" name="TextBox 1"/>
          <p:cNvSpPr txBox="1"/>
          <p:nvPr/>
        </p:nvSpPr>
        <p:spPr>
          <a:xfrm>
            <a:off x="698500" y="4919008"/>
            <a:ext cx="7835900" cy="707886"/>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rPr>
              <a:t>Understanding the Giftings</a:t>
            </a:r>
            <a:endParaRPr lang="en-US" sz="4000" dirty="0">
              <a:effectLst>
                <a:outerShdw blurRad="38100" dist="38100" dir="2700000" algn="tl">
                  <a:srgbClr val="000000">
                    <a:alpha val="43137"/>
                  </a:srgbClr>
                </a:outerShdw>
              </a:effectLst>
            </a:endParaRPr>
          </a:p>
        </p:txBody>
      </p:sp>
      <p:sp>
        <p:nvSpPr>
          <p:cNvPr id="6" name="TextBox 5"/>
          <p:cNvSpPr txBox="1"/>
          <p:nvPr/>
        </p:nvSpPr>
        <p:spPr>
          <a:xfrm>
            <a:off x="1828800" y="1219200"/>
            <a:ext cx="5410200" cy="1015663"/>
          </a:xfrm>
          <a:prstGeom prst="rect">
            <a:avLst/>
          </a:prstGeom>
          <a:noFill/>
        </p:spPr>
        <p:txBody>
          <a:bodyPr wrap="square" rtlCol="0">
            <a:spAutoFit/>
          </a:bodyPr>
          <a:lstStyle/>
          <a:p>
            <a:pPr algn="ctr"/>
            <a:r>
              <a:rPr lang="en-US" sz="6000" dirty="0" smtClean="0"/>
              <a:t>Living  Sacrifice</a:t>
            </a:r>
            <a:endParaRPr lang="en-US" sz="6000" dirty="0"/>
          </a:p>
        </p:txBody>
      </p:sp>
      <p:sp>
        <p:nvSpPr>
          <p:cNvPr id="10" name="TextBox 9"/>
          <p:cNvSpPr txBox="1"/>
          <p:nvPr/>
        </p:nvSpPr>
        <p:spPr>
          <a:xfrm>
            <a:off x="2209800" y="4267200"/>
            <a:ext cx="5029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Romans 12:3-8</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5475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Romans 12:6</a:t>
            </a:r>
            <a:endParaRPr lang="en-US" dirty="0">
              <a:effectLst>
                <a:outerShdw blurRad="38100" dist="38100" dir="2700000" algn="tl">
                  <a:srgbClr val="000000">
                    <a:alpha val="43137"/>
                  </a:srgbClr>
                </a:outerShdw>
              </a:effectLst>
            </a:endParaRPr>
          </a:p>
        </p:txBody>
      </p:sp>
      <p:sp>
        <p:nvSpPr>
          <p:cNvPr id="3" name="TextBox 2"/>
          <p:cNvSpPr txBox="1"/>
          <p:nvPr/>
        </p:nvSpPr>
        <p:spPr>
          <a:xfrm>
            <a:off x="152400" y="2209800"/>
            <a:ext cx="8915400" cy="1200329"/>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 </a:t>
            </a:r>
            <a:r>
              <a:rPr lang="en-US" sz="3600" b="1" dirty="0" smtClean="0">
                <a:effectLst>
                  <a:outerShdw blurRad="38100" dist="38100" dir="2700000" algn="tl">
                    <a:srgbClr val="000000">
                      <a:alpha val="43137"/>
                    </a:srgbClr>
                  </a:outerShdw>
                </a:effectLst>
              </a:rPr>
              <a:t>Having then gifts differing according to the grace that is given to us, let us use them:</a:t>
            </a:r>
            <a:endParaRPr lang="en-US" sz="3600" b="1" dirty="0">
              <a:effectLst>
                <a:outerShdw blurRad="38100" dist="38100" dir="2700000" algn="tl">
                  <a:srgbClr val="000000">
                    <a:alpha val="43137"/>
                  </a:srgbClr>
                </a:outerShdw>
              </a:effectLst>
            </a:endParaRPr>
          </a:p>
        </p:txBody>
      </p:sp>
      <p:sp>
        <p:nvSpPr>
          <p:cNvPr id="8" name="TextBox 7"/>
          <p:cNvSpPr txBox="1"/>
          <p:nvPr/>
        </p:nvSpPr>
        <p:spPr>
          <a:xfrm>
            <a:off x="733136" y="3699102"/>
            <a:ext cx="7696200" cy="2985433"/>
          </a:xfrm>
          <a:prstGeom prst="rect">
            <a:avLst/>
          </a:prstGeom>
          <a:solidFill>
            <a:srgbClr val="C35604"/>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Special element of Spiritual Gift  Empowered by God</a:t>
            </a:r>
          </a:p>
          <a:p>
            <a:pPr algn="ctr"/>
            <a:endParaRPr lang="en-US" sz="3200" b="1" dirty="0">
              <a:solidFill>
                <a:schemeClr val="bg1"/>
              </a:solidFill>
              <a:effectLst>
                <a:outerShdw blurRad="38100" dist="38100" dir="2700000" algn="tl">
                  <a:srgbClr val="000000">
                    <a:alpha val="43137"/>
                  </a:srgbClr>
                </a:outerShdw>
              </a:effectLst>
            </a:endParaRPr>
          </a:p>
          <a:p>
            <a:pPr algn="ctr"/>
            <a:r>
              <a:rPr lang="en-US" sz="3200" b="1" dirty="0" smtClean="0">
                <a:solidFill>
                  <a:schemeClr val="bg1"/>
                </a:solidFill>
                <a:effectLst>
                  <a:outerShdw blurRad="38100" dist="38100" dir="2700000" algn="tl">
                    <a:srgbClr val="000000">
                      <a:alpha val="43137"/>
                    </a:srgbClr>
                  </a:outerShdw>
                </a:effectLst>
              </a:rPr>
              <a:t>Do the task and while you can get tired physically, you do not tire of the gifting.</a:t>
            </a:r>
          </a:p>
          <a:p>
            <a:pPr algn="ctr"/>
            <a:r>
              <a:rPr lang="en-US" sz="2800" b="1" dirty="0" smtClean="0">
                <a:solidFill>
                  <a:srgbClr val="FFFF00"/>
                </a:solidFill>
                <a:effectLst>
                  <a:outerShdw blurRad="38100" dist="38100" dir="2700000" algn="tl">
                    <a:srgbClr val="000000">
                      <a:alpha val="43137"/>
                    </a:srgbClr>
                  </a:outerShdw>
                </a:effectLst>
              </a:rPr>
              <a:t>(You rest and are back at it with joy)</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4561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Prophecy</a:t>
            </a:r>
            <a:endParaRPr lang="en-US" dirty="0">
              <a:effectLst>
                <a:outerShdw blurRad="38100" dist="38100" dir="2700000" algn="tl">
                  <a:srgbClr val="000000">
                    <a:alpha val="43137"/>
                  </a:srgbClr>
                </a:outerShdw>
              </a:effectLst>
            </a:endParaRPr>
          </a:p>
        </p:txBody>
      </p:sp>
      <p:sp>
        <p:nvSpPr>
          <p:cNvPr id="3" name="TextBox 2"/>
          <p:cNvSpPr txBox="1"/>
          <p:nvPr/>
        </p:nvSpPr>
        <p:spPr>
          <a:xfrm>
            <a:off x="457200" y="2209800"/>
            <a:ext cx="8305800" cy="243143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 </a:t>
            </a:r>
            <a:r>
              <a:rPr lang="en-US" sz="4000" b="1" dirty="0" smtClean="0">
                <a:effectLst>
                  <a:outerShdw blurRad="38100" dist="38100" dir="2700000" algn="tl">
                    <a:srgbClr val="000000">
                      <a:alpha val="43137"/>
                    </a:srgbClr>
                  </a:outerShdw>
                </a:effectLst>
              </a:rPr>
              <a:t>if prophecy, </a:t>
            </a:r>
          </a:p>
          <a:p>
            <a:pPr algn="ctr"/>
            <a:r>
              <a:rPr lang="en-US" sz="4000" b="1" dirty="0" smtClean="0">
                <a:effectLst>
                  <a:outerShdw blurRad="38100" dist="38100" dir="2700000" algn="tl">
                    <a:srgbClr val="000000">
                      <a:alpha val="43137"/>
                    </a:srgbClr>
                  </a:outerShdw>
                </a:effectLst>
              </a:rPr>
              <a:t>let us prophesy in proportion to our (the) faith</a:t>
            </a:r>
            <a:r>
              <a:rPr lang="en-US" sz="3200" b="1" dirty="0" smtClean="0">
                <a:effectLst>
                  <a:outerShdw blurRad="38100" dist="38100" dir="2700000" algn="tl">
                    <a:srgbClr val="000000">
                      <a:alpha val="43137"/>
                    </a:srgbClr>
                  </a:outerShdw>
                </a:effectLst>
              </a:rPr>
              <a:t>;</a:t>
            </a:r>
          </a:p>
          <a:p>
            <a:pPr algn="ctr"/>
            <a:r>
              <a:rPr lang="en-US" sz="2800" b="1" dirty="0" smtClean="0">
                <a:effectLst>
                  <a:outerShdw blurRad="38100" dist="38100" dir="2700000" algn="tl">
                    <a:srgbClr val="000000">
                      <a:alpha val="43137"/>
                    </a:srgbClr>
                  </a:outerShdw>
                </a:effectLst>
              </a:rPr>
              <a:t>Romans 12:6</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1954522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Prophecy</a:t>
            </a:r>
            <a:endParaRPr lang="en-US" dirty="0">
              <a:effectLst>
                <a:outerShdw blurRad="38100" dist="38100" dir="2700000" algn="tl">
                  <a:srgbClr val="000000">
                    <a:alpha val="43137"/>
                  </a:srgbClr>
                </a:outerShdw>
              </a:effectLst>
            </a:endParaRPr>
          </a:p>
        </p:txBody>
      </p:sp>
      <p:sp>
        <p:nvSpPr>
          <p:cNvPr id="3" name="TextBox 2"/>
          <p:cNvSpPr txBox="1"/>
          <p:nvPr/>
        </p:nvSpPr>
        <p:spPr>
          <a:xfrm>
            <a:off x="457200" y="2209800"/>
            <a:ext cx="8305800" cy="1077218"/>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rPr>
              <a:t> </a:t>
            </a:r>
            <a:r>
              <a:rPr lang="en-US" sz="3200" b="1" dirty="0" smtClean="0">
                <a:effectLst>
                  <a:outerShdw blurRad="38100" dist="38100" dir="2700000" algn="tl">
                    <a:srgbClr val="000000">
                      <a:alpha val="43137"/>
                    </a:srgbClr>
                  </a:outerShdw>
                </a:effectLst>
              </a:rPr>
              <a:t>if prophecy, </a:t>
            </a:r>
          </a:p>
          <a:p>
            <a:pPr algn="ctr"/>
            <a:r>
              <a:rPr lang="en-US" sz="3200" b="1" dirty="0" smtClean="0">
                <a:effectLst>
                  <a:outerShdw blurRad="38100" dist="38100" dir="2700000" algn="tl">
                    <a:srgbClr val="000000">
                      <a:alpha val="43137"/>
                    </a:srgbClr>
                  </a:outerShdw>
                </a:effectLst>
              </a:rPr>
              <a:t>let us prophesy in proportion to our (the) faith</a:t>
            </a:r>
            <a:r>
              <a:rPr lang="en-US" sz="3200" b="1" dirty="0" smtClean="0">
                <a:solidFill>
                  <a:schemeClr val="bg1"/>
                </a:solidFill>
                <a:effectLst>
                  <a:outerShdw blurRad="38100" dist="38100" dir="2700000" algn="tl">
                    <a:srgbClr val="000000">
                      <a:alpha val="43137"/>
                    </a:srgbClr>
                  </a:outerShdw>
                </a:effectLst>
              </a:rPr>
              <a:t>;</a:t>
            </a:r>
            <a:endParaRPr lang="en-US" sz="32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733136" y="3581400"/>
            <a:ext cx="7696200" cy="3046988"/>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IS PROPHECY?</a:t>
            </a:r>
            <a:r>
              <a:rPr lang="en-US" sz="3200" b="1" dirty="0" smtClean="0">
                <a:solidFill>
                  <a:schemeClr val="bg1"/>
                </a:solidFill>
                <a:effectLst>
                  <a:outerShdw blurRad="38100" dist="38100" dir="2700000" algn="tl">
                    <a:srgbClr val="000000">
                      <a:alpha val="43137"/>
                    </a:srgbClr>
                  </a:outerShdw>
                </a:effectLst>
              </a:rPr>
              <a:t> </a:t>
            </a:r>
          </a:p>
          <a:p>
            <a:pPr algn="ctr"/>
            <a:r>
              <a:rPr lang="en-US" sz="3200" b="1" i="1" dirty="0" smtClean="0">
                <a:solidFill>
                  <a:schemeClr val="bg1"/>
                </a:solidFill>
                <a:effectLst>
                  <a:outerShdw blurRad="38100" dist="38100" dir="2700000" algn="tl">
                    <a:srgbClr val="000000">
                      <a:alpha val="43137"/>
                    </a:srgbClr>
                  </a:outerShdw>
                </a:effectLst>
              </a:rPr>
              <a:t>Gifting to speak to people in the “now” about matters of their life with the Lord.</a:t>
            </a:r>
          </a:p>
          <a:p>
            <a:pPr algn="ctr"/>
            <a:endParaRPr lang="en-US" sz="3200" b="1" i="1" dirty="0">
              <a:solidFill>
                <a:schemeClr val="bg1"/>
              </a:solidFill>
              <a:effectLst>
                <a:outerShdw blurRad="38100" dist="38100" dir="2700000" algn="tl">
                  <a:srgbClr val="000000">
                    <a:alpha val="43137"/>
                  </a:srgbClr>
                </a:outerShdw>
              </a:effectLst>
            </a:endParaRPr>
          </a:p>
          <a:p>
            <a:pPr algn="ctr"/>
            <a:r>
              <a:rPr lang="en-US" sz="3200" b="1" i="1" dirty="0" smtClean="0">
                <a:solidFill>
                  <a:schemeClr val="bg1"/>
                </a:solidFill>
                <a:effectLst>
                  <a:outerShdw blurRad="38100" dist="38100" dir="2700000" algn="tl">
                    <a:srgbClr val="000000">
                      <a:alpha val="43137"/>
                    </a:srgbClr>
                  </a:outerShdw>
                </a:effectLst>
              </a:rPr>
              <a:t>Their words always have to line up with the teachings of the Bible</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4532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Prophecy</a:t>
            </a:r>
            <a:endParaRPr lang="en-US" dirty="0">
              <a:effectLst>
                <a:outerShdw blurRad="38100" dist="38100" dir="2700000" algn="tl">
                  <a:srgbClr val="000000">
                    <a:alpha val="43137"/>
                  </a:srgbClr>
                </a:outerShdw>
              </a:effectLst>
            </a:endParaRPr>
          </a:p>
        </p:txBody>
      </p:sp>
      <p:sp>
        <p:nvSpPr>
          <p:cNvPr id="4" name="TextBox 3"/>
          <p:cNvSpPr txBox="1"/>
          <p:nvPr/>
        </p:nvSpPr>
        <p:spPr>
          <a:xfrm>
            <a:off x="733136" y="3124200"/>
            <a:ext cx="7696200" cy="3046988"/>
          </a:xfrm>
          <a:prstGeom prst="rect">
            <a:avLst/>
          </a:prstGeom>
          <a:solidFill>
            <a:schemeClr val="tx1"/>
          </a:solidFill>
        </p:spPr>
        <p:txBody>
          <a:bodyPr wrap="square" rtlCol="0">
            <a:spAutoFit/>
          </a:bodyPr>
          <a:lstStyle/>
          <a:p>
            <a:pPr algn="ctr"/>
            <a:r>
              <a:rPr lang="en-US" sz="4000" b="1" i="1" dirty="0" smtClean="0">
                <a:solidFill>
                  <a:schemeClr val="bg1"/>
                </a:solidFill>
                <a:effectLst>
                  <a:outerShdw blurRad="38100" dist="38100" dir="2700000" algn="tl">
                    <a:srgbClr val="000000">
                      <a:alpha val="43137"/>
                    </a:srgbClr>
                  </a:outerShdw>
                </a:effectLst>
              </a:rPr>
              <a:t>But </a:t>
            </a:r>
            <a:r>
              <a:rPr lang="en-US" sz="4000" b="1" i="1" dirty="0">
                <a:solidFill>
                  <a:schemeClr val="bg1"/>
                </a:solidFill>
                <a:effectLst>
                  <a:outerShdw blurRad="38100" dist="38100" dir="2700000" algn="tl">
                    <a:srgbClr val="000000">
                      <a:alpha val="43137"/>
                    </a:srgbClr>
                  </a:outerShdw>
                </a:effectLst>
              </a:rPr>
              <a:t>he who prophesies </a:t>
            </a:r>
            <a:endParaRPr lang="en-US" sz="4000" b="1" i="1" dirty="0" smtClean="0">
              <a:solidFill>
                <a:schemeClr val="bg1"/>
              </a:solidFill>
              <a:effectLst>
                <a:outerShdw blurRad="38100" dist="38100" dir="2700000" algn="tl">
                  <a:srgbClr val="000000">
                    <a:alpha val="43137"/>
                  </a:srgbClr>
                </a:outerShdw>
              </a:effectLst>
            </a:endParaRPr>
          </a:p>
          <a:p>
            <a:pPr algn="ctr"/>
            <a:r>
              <a:rPr lang="en-US" sz="4000" b="1" i="1" dirty="0" smtClean="0">
                <a:solidFill>
                  <a:schemeClr val="bg1"/>
                </a:solidFill>
                <a:effectLst>
                  <a:outerShdw blurRad="38100" dist="38100" dir="2700000" algn="tl">
                    <a:srgbClr val="000000">
                      <a:alpha val="43137"/>
                    </a:srgbClr>
                  </a:outerShdw>
                </a:effectLst>
              </a:rPr>
              <a:t>speaks </a:t>
            </a:r>
            <a:r>
              <a:rPr lang="en-US" sz="4000" b="1" i="1" dirty="0">
                <a:solidFill>
                  <a:srgbClr val="FFFF00"/>
                </a:solidFill>
                <a:effectLst>
                  <a:outerShdw blurRad="38100" dist="38100" dir="2700000" algn="tl">
                    <a:srgbClr val="000000">
                      <a:alpha val="43137"/>
                    </a:srgbClr>
                  </a:outerShdw>
                </a:effectLst>
              </a:rPr>
              <a:t>edification</a:t>
            </a:r>
            <a:r>
              <a:rPr lang="en-US" sz="4000" b="1" i="1" dirty="0">
                <a:solidFill>
                  <a:schemeClr val="bg1"/>
                </a:solidFill>
                <a:effectLst>
                  <a:outerShdw blurRad="38100" dist="38100" dir="2700000" algn="tl">
                    <a:srgbClr val="000000">
                      <a:alpha val="43137"/>
                    </a:srgbClr>
                  </a:outerShdw>
                </a:effectLst>
              </a:rPr>
              <a:t> </a:t>
            </a:r>
            <a:endParaRPr lang="en-US" sz="4000" b="1" i="1" dirty="0" smtClean="0">
              <a:solidFill>
                <a:schemeClr val="bg1"/>
              </a:solidFill>
              <a:effectLst>
                <a:outerShdw blurRad="38100" dist="38100" dir="2700000" algn="tl">
                  <a:srgbClr val="000000">
                    <a:alpha val="43137"/>
                  </a:srgbClr>
                </a:outerShdw>
              </a:effectLst>
            </a:endParaRPr>
          </a:p>
          <a:p>
            <a:pPr algn="ctr"/>
            <a:r>
              <a:rPr lang="en-US" sz="4000" b="1" i="1" dirty="0" smtClean="0">
                <a:solidFill>
                  <a:schemeClr val="bg1"/>
                </a:solidFill>
                <a:effectLst>
                  <a:outerShdw blurRad="38100" dist="38100" dir="2700000" algn="tl">
                    <a:srgbClr val="000000">
                      <a:alpha val="43137"/>
                    </a:srgbClr>
                  </a:outerShdw>
                </a:effectLst>
              </a:rPr>
              <a:t>and </a:t>
            </a:r>
            <a:r>
              <a:rPr lang="en-US" sz="4000" b="1" i="1" dirty="0">
                <a:solidFill>
                  <a:srgbClr val="FFFF00"/>
                </a:solidFill>
                <a:effectLst>
                  <a:outerShdw blurRad="38100" dist="38100" dir="2700000" algn="tl">
                    <a:srgbClr val="000000">
                      <a:alpha val="43137"/>
                    </a:srgbClr>
                  </a:outerShdw>
                </a:effectLst>
              </a:rPr>
              <a:t>exhortation</a:t>
            </a:r>
            <a:r>
              <a:rPr lang="en-US" sz="4000" b="1" i="1" dirty="0">
                <a:solidFill>
                  <a:schemeClr val="bg1"/>
                </a:solidFill>
                <a:effectLst>
                  <a:outerShdw blurRad="38100" dist="38100" dir="2700000" algn="tl">
                    <a:srgbClr val="000000">
                      <a:alpha val="43137"/>
                    </a:srgbClr>
                  </a:outerShdw>
                </a:effectLst>
              </a:rPr>
              <a:t> </a:t>
            </a:r>
            <a:endParaRPr lang="en-US" sz="4000" b="1" i="1" dirty="0" smtClean="0">
              <a:solidFill>
                <a:schemeClr val="bg1"/>
              </a:solidFill>
              <a:effectLst>
                <a:outerShdw blurRad="38100" dist="38100" dir="2700000" algn="tl">
                  <a:srgbClr val="000000">
                    <a:alpha val="43137"/>
                  </a:srgbClr>
                </a:outerShdw>
              </a:effectLst>
            </a:endParaRPr>
          </a:p>
          <a:p>
            <a:pPr algn="ctr"/>
            <a:r>
              <a:rPr lang="en-US" sz="4000" b="1" i="1" dirty="0" smtClean="0">
                <a:solidFill>
                  <a:schemeClr val="bg1"/>
                </a:solidFill>
                <a:effectLst>
                  <a:outerShdw blurRad="38100" dist="38100" dir="2700000" algn="tl">
                    <a:srgbClr val="000000">
                      <a:alpha val="43137"/>
                    </a:srgbClr>
                  </a:outerShdw>
                </a:effectLst>
              </a:rPr>
              <a:t>and </a:t>
            </a:r>
            <a:r>
              <a:rPr lang="en-US" sz="4000" b="1" i="1" dirty="0">
                <a:solidFill>
                  <a:srgbClr val="FFFF00"/>
                </a:solidFill>
                <a:effectLst>
                  <a:outerShdw blurRad="38100" dist="38100" dir="2700000" algn="tl">
                    <a:srgbClr val="000000">
                      <a:alpha val="43137"/>
                    </a:srgbClr>
                  </a:outerShdw>
                </a:effectLst>
              </a:rPr>
              <a:t>comfort to </a:t>
            </a:r>
            <a:r>
              <a:rPr lang="en-US" sz="4000" b="1" i="1" dirty="0" smtClean="0">
                <a:solidFill>
                  <a:srgbClr val="FFFF00"/>
                </a:solidFill>
                <a:effectLst>
                  <a:outerShdw blurRad="38100" dist="38100" dir="2700000" algn="tl">
                    <a:srgbClr val="000000">
                      <a:alpha val="43137"/>
                    </a:srgbClr>
                  </a:outerShdw>
                </a:effectLst>
              </a:rPr>
              <a:t>men</a:t>
            </a:r>
            <a:r>
              <a:rPr lang="en-US" sz="4000" b="1" i="1" dirty="0" smtClean="0">
                <a:solidFill>
                  <a:schemeClr val="bg1"/>
                </a:solidFill>
                <a:effectLst>
                  <a:outerShdw blurRad="38100" dist="38100" dir="2700000" algn="tl">
                    <a:srgbClr val="000000">
                      <a:alpha val="43137"/>
                    </a:srgbClr>
                  </a:outerShdw>
                </a:effectLst>
              </a:rPr>
              <a:t>.</a:t>
            </a:r>
            <a:endParaRPr lang="en-US" sz="3200" b="1" i="1" dirty="0" smtClean="0">
              <a:solidFill>
                <a:schemeClr val="bg1"/>
              </a:solidFill>
              <a:effectLst>
                <a:outerShdw blurRad="38100" dist="38100" dir="2700000" algn="tl">
                  <a:srgbClr val="000000">
                    <a:alpha val="43137"/>
                  </a:srgbClr>
                </a:outerShdw>
              </a:effectLst>
            </a:endParaRPr>
          </a:p>
          <a:p>
            <a:pPr algn="ctr"/>
            <a:r>
              <a:rPr lang="en-US" sz="3200" b="1" i="1" dirty="0" smtClean="0">
                <a:solidFill>
                  <a:schemeClr val="bg1"/>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1 Corinthians 14:3</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3316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406" y="4267200"/>
            <a:ext cx="7772400" cy="1470025"/>
          </a:xfrm>
        </p:spPr>
        <p:txBody>
          <a:bodyPr/>
          <a:lstStyle/>
          <a:p>
            <a:r>
              <a:rPr lang="en-US" dirty="0" smtClean="0">
                <a:effectLst>
                  <a:outerShdw blurRad="38100" dist="38100" dir="2700000" algn="tl">
                    <a:srgbClr val="000000">
                      <a:alpha val="43137"/>
                    </a:srgbClr>
                  </a:outerShdw>
                </a:effectLst>
              </a:rPr>
              <a:t>God’s Provision for Your Life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Session 2</a:t>
            </a:r>
            <a:endParaRPr lang="en-US"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21" y="685800"/>
            <a:ext cx="7393770" cy="2512320"/>
          </a:xfrm>
          <a:prstGeom prst="rect">
            <a:avLst/>
          </a:prstGeom>
        </p:spPr>
      </p:pic>
    </p:spTree>
    <p:extLst>
      <p:ext uri="{BB962C8B-B14F-4D97-AF65-F5344CB8AC3E}">
        <p14:creationId xmlns:p14="http://schemas.microsoft.com/office/powerpoint/2010/main" val="2206405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0574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Prophecy</a:t>
            </a:r>
            <a:endParaRPr lang="en-US" dirty="0">
              <a:effectLst>
                <a:outerShdw blurRad="38100" dist="38100" dir="2700000" algn="tl">
                  <a:srgbClr val="000000">
                    <a:alpha val="43137"/>
                  </a:srgbClr>
                </a:outerShdw>
              </a:effectLst>
            </a:endParaRPr>
          </a:p>
        </p:txBody>
      </p:sp>
      <p:sp>
        <p:nvSpPr>
          <p:cNvPr id="4" name="TextBox 3"/>
          <p:cNvSpPr txBox="1"/>
          <p:nvPr/>
        </p:nvSpPr>
        <p:spPr>
          <a:xfrm>
            <a:off x="762000" y="2527280"/>
            <a:ext cx="7696200" cy="2985433"/>
          </a:xfrm>
          <a:prstGeom prst="rect">
            <a:avLst/>
          </a:prstGeom>
          <a:solidFill>
            <a:schemeClr val="tx1"/>
          </a:solid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Special words from the Lord which</a:t>
            </a:r>
          </a:p>
          <a:p>
            <a:pPr algn="ctr"/>
            <a:r>
              <a:rPr lang="en-US" sz="3200" b="1" dirty="0" smtClean="0">
                <a:solidFill>
                  <a:schemeClr val="bg1"/>
                </a:solidFill>
                <a:effectLst>
                  <a:outerShdw blurRad="38100" dist="38100" dir="2700000" algn="tl">
                    <a:srgbClr val="000000">
                      <a:alpha val="43137"/>
                    </a:srgbClr>
                  </a:outerShdw>
                </a:effectLst>
              </a:rPr>
              <a:t> </a:t>
            </a:r>
          </a:p>
          <a:p>
            <a:pPr algn="ctr"/>
            <a:r>
              <a:rPr lang="en-US" sz="4000" b="1" i="1" dirty="0" smtClean="0">
                <a:solidFill>
                  <a:srgbClr val="FFFF00"/>
                </a:solidFill>
                <a:effectLst>
                  <a:outerShdw blurRad="38100" dist="38100" dir="2700000" algn="tl">
                    <a:srgbClr val="000000">
                      <a:alpha val="43137"/>
                    </a:srgbClr>
                  </a:outerShdw>
                </a:effectLst>
              </a:rPr>
              <a:t>Build up</a:t>
            </a:r>
          </a:p>
          <a:p>
            <a:pPr algn="ctr"/>
            <a:r>
              <a:rPr lang="en-US" sz="4000" b="1" i="1" dirty="0" smtClean="0">
                <a:solidFill>
                  <a:srgbClr val="FFFF00"/>
                </a:solidFill>
                <a:effectLst>
                  <a:outerShdw blurRad="38100" dist="38100" dir="2700000" algn="tl">
                    <a:srgbClr val="000000">
                      <a:alpha val="43137"/>
                    </a:srgbClr>
                  </a:outerShdw>
                </a:effectLst>
              </a:rPr>
              <a:t>Stir Up</a:t>
            </a:r>
          </a:p>
          <a:p>
            <a:pPr algn="ctr"/>
            <a:r>
              <a:rPr lang="en-US" sz="4000" b="1" i="1" dirty="0" smtClean="0">
                <a:solidFill>
                  <a:srgbClr val="FFFF00"/>
                </a:solidFill>
                <a:effectLst>
                  <a:outerShdw blurRad="38100" dist="38100" dir="2700000" algn="tl">
                    <a:srgbClr val="000000">
                      <a:alpha val="43137"/>
                    </a:srgbClr>
                  </a:outerShdw>
                </a:effectLst>
              </a:rPr>
              <a:t>Cheer up</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3928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0574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Prophecy</a:t>
            </a:r>
            <a:endParaRPr lang="en-US" dirty="0">
              <a:effectLst>
                <a:outerShdw blurRad="38100" dist="38100" dir="2700000" algn="tl">
                  <a:srgbClr val="000000">
                    <a:alpha val="43137"/>
                  </a:srgbClr>
                </a:outerShdw>
              </a:effectLst>
            </a:endParaRPr>
          </a:p>
        </p:txBody>
      </p:sp>
      <p:sp>
        <p:nvSpPr>
          <p:cNvPr id="4" name="TextBox 3"/>
          <p:cNvSpPr txBox="1"/>
          <p:nvPr/>
        </p:nvSpPr>
        <p:spPr>
          <a:xfrm>
            <a:off x="762000" y="2209800"/>
            <a:ext cx="7696200" cy="3970318"/>
          </a:xfrm>
          <a:prstGeom prst="rect">
            <a:avLst/>
          </a:prstGeom>
          <a:solidFill>
            <a:schemeClr val="tx1"/>
          </a:solid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Example:</a:t>
            </a:r>
          </a:p>
          <a:p>
            <a:pPr algn="ctr"/>
            <a:r>
              <a:rPr lang="en-US" sz="3600" i="1" dirty="0">
                <a:solidFill>
                  <a:schemeClr val="bg1"/>
                </a:solidFill>
                <a:effectLst>
                  <a:outerShdw blurRad="38100" dist="38100" dir="2700000" algn="tl">
                    <a:srgbClr val="000000">
                      <a:alpha val="43137"/>
                    </a:srgbClr>
                  </a:outerShdw>
                </a:effectLst>
              </a:rPr>
              <a:t>Now Judas and Silas, themselves being prophets also, exhorted and strengthened the brethren </a:t>
            </a:r>
            <a:endParaRPr lang="en-US" sz="3600" i="1" dirty="0" smtClean="0">
              <a:solidFill>
                <a:schemeClr val="bg1"/>
              </a:solidFill>
              <a:effectLst>
                <a:outerShdw blurRad="38100" dist="38100" dir="2700000" algn="tl">
                  <a:srgbClr val="000000">
                    <a:alpha val="43137"/>
                  </a:srgbClr>
                </a:outerShdw>
              </a:effectLst>
            </a:endParaRPr>
          </a:p>
          <a:p>
            <a:pPr algn="ctr"/>
            <a:r>
              <a:rPr lang="en-US" sz="3600" i="1" dirty="0" smtClean="0">
                <a:solidFill>
                  <a:schemeClr val="bg1"/>
                </a:solidFill>
                <a:effectLst>
                  <a:outerShdw blurRad="38100" dist="38100" dir="2700000" algn="tl">
                    <a:srgbClr val="000000">
                      <a:alpha val="43137"/>
                    </a:srgbClr>
                  </a:outerShdw>
                </a:effectLst>
              </a:rPr>
              <a:t>with </a:t>
            </a:r>
            <a:r>
              <a:rPr lang="en-US" sz="3600" i="1" dirty="0">
                <a:solidFill>
                  <a:schemeClr val="bg1"/>
                </a:solidFill>
                <a:effectLst>
                  <a:outerShdw blurRad="38100" dist="38100" dir="2700000" algn="tl">
                    <a:srgbClr val="000000">
                      <a:alpha val="43137"/>
                    </a:srgbClr>
                  </a:outerShdw>
                </a:effectLst>
              </a:rPr>
              <a:t>many words</a:t>
            </a:r>
            <a:r>
              <a:rPr lang="en-US" sz="3600" i="1" dirty="0" smtClean="0">
                <a:solidFill>
                  <a:schemeClr val="bg1"/>
                </a:solidFill>
                <a:effectLst>
                  <a:outerShdw blurRad="38100" dist="38100" dir="2700000" algn="tl">
                    <a:srgbClr val="000000">
                      <a:alpha val="43137"/>
                    </a:srgbClr>
                  </a:outerShdw>
                </a:effectLst>
              </a:rPr>
              <a:t>.</a:t>
            </a:r>
          </a:p>
          <a:p>
            <a:pPr algn="ctr"/>
            <a:r>
              <a:rPr lang="en-US" sz="3200" dirty="0" smtClean="0">
                <a:solidFill>
                  <a:schemeClr val="bg1"/>
                </a:solidFill>
                <a:effectLst>
                  <a:outerShdw blurRad="38100" dist="38100" dir="2700000" algn="tl">
                    <a:srgbClr val="000000">
                      <a:alpha val="43137"/>
                    </a:srgbClr>
                  </a:outerShdw>
                </a:effectLst>
              </a:rPr>
              <a:t>Acts 15:32</a:t>
            </a:r>
          </a:p>
          <a:p>
            <a:pPr algn="ct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1817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1336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Romans 12:6</a:t>
            </a:r>
            <a:endParaRPr lang="en-US" dirty="0">
              <a:effectLst>
                <a:outerShdw blurRad="38100" dist="38100" dir="2700000" algn="tl">
                  <a:srgbClr val="000000">
                    <a:alpha val="43137"/>
                  </a:srgbClr>
                </a:outerShdw>
              </a:effectLst>
            </a:endParaRPr>
          </a:p>
        </p:txBody>
      </p:sp>
      <p:sp>
        <p:nvSpPr>
          <p:cNvPr id="4" name="TextBox 3"/>
          <p:cNvSpPr txBox="1"/>
          <p:nvPr/>
        </p:nvSpPr>
        <p:spPr>
          <a:xfrm>
            <a:off x="762000" y="1676400"/>
            <a:ext cx="7696200" cy="4893647"/>
          </a:xfrm>
          <a:prstGeom prst="rect">
            <a:avLst/>
          </a:prstGeom>
          <a:solidFill>
            <a:schemeClr val="tx1"/>
          </a:solidFill>
        </p:spPr>
        <p:txBody>
          <a:bodyPr wrap="square" rtlCol="0">
            <a:spAutoFit/>
          </a:bodyPr>
          <a:lstStyle/>
          <a:p>
            <a:pPr algn="ctr"/>
            <a:r>
              <a:rPr lang="en-US" sz="3200" b="1" u="sng"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Those with Gift of Prophecy</a:t>
            </a:r>
          </a:p>
          <a:p>
            <a:pPr algn="ctr"/>
            <a:endParaRPr lang="en-US" sz="3200" b="1" u="sng"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r>
              <a:rPr lang="en-US" sz="3200" b="1" dirty="0" smtClean="0">
                <a:solidFill>
                  <a:schemeClr val="bg1"/>
                </a:solidFill>
                <a:effectLst>
                  <a:outerShdw blurRad="38100" dist="38100" dir="2700000" algn="tl">
                    <a:srgbClr val="000000">
                      <a:alpha val="43137"/>
                    </a:srgbClr>
                  </a:outerShdw>
                </a:effectLst>
              </a:rPr>
              <a:t>Spend special time listen to the Lord through the Word and the Spirit</a:t>
            </a:r>
          </a:p>
          <a:p>
            <a:pPr algn="ctr"/>
            <a:r>
              <a:rPr lang="en-US" sz="2400" b="1" dirty="0" smtClean="0">
                <a:solidFill>
                  <a:srgbClr val="FFFF00"/>
                </a:solidFill>
                <a:effectLst>
                  <a:outerShdw blurRad="38100" dist="38100" dir="2700000" algn="tl">
                    <a:srgbClr val="000000">
                      <a:alpha val="43137"/>
                    </a:srgbClr>
                  </a:outerShdw>
                </a:effectLst>
              </a:rPr>
              <a:t>(Must agree with the Word of God)</a:t>
            </a:r>
          </a:p>
          <a:p>
            <a:pPr algn="ctr"/>
            <a:endParaRPr lang="en-US" sz="3200" b="1" dirty="0">
              <a:solidFill>
                <a:schemeClr val="bg1"/>
              </a:solidFill>
              <a:effectLst>
                <a:outerShdw blurRad="38100" dist="38100" dir="2700000" algn="tl">
                  <a:srgbClr val="000000">
                    <a:alpha val="43137"/>
                  </a:srgbClr>
                </a:outerShdw>
              </a:effectLst>
            </a:endParaRPr>
          </a:p>
          <a:p>
            <a:pPr algn="ctr"/>
            <a:r>
              <a:rPr lang="en-US" sz="3200" b="1" dirty="0" smtClean="0">
                <a:solidFill>
                  <a:schemeClr val="bg1"/>
                </a:solidFill>
                <a:effectLst>
                  <a:outerShdw blurRad="38100" dist="38100" dir="2700000" algn="tl">
                    <a:srgbClr val="000000">
                      <a:alpha val="43137"/>
                    </a:srgbClr>
                  </a:outerShdw>
                </a:effectLst>
              </a:rPr>
              <a:t>Desire to see people walk with God</a:t>
            </a:r>
          </a:p>
          <a:p>
            <a:pPr algn="ctr"/>
            <a:endParaRPr lang="en-US" sz="3200" b="1" dirty="0" smtClean="0">
              <a:solidFill>
                <a:schemeClr val="bg1"/>
              </a:solidFill>
              <a:effectLst>
                <a:outerShdw blurRad="38100" dist="38100" dir="2700000" algn="tl">
                  <a:srgbClr val="000000">
                    <a:alpha val="43137"/>
                  </a:srgbClr>
                </a:outerShdw>
              </a:effectLst>
            </a:endParaRPr>
          </a:p>
          <a:p>
            <a:pPr algn="ctr"/>
            <a:r>
              <a:rPr lang="en-US" sz="3200" b="1" dirty="0" smtClean="0">
                <a:solidFill>
                  <a:schemeClr val="bg1"/>
                </a:solidFill>
                <a:effectLst>
                  <a:outerShdw blurRad="38100" dist="38100" dir="2700000" algn="tl">
                    <a:srgbClr val="000000">
                      <a:alpha val="43137"/>
                    </a:srgbClr>
                  </a:outerShdw>
                </a:effectLst>
              </a:rPr>
              <a:t>Pray a lot for people</a:t>
            </a:r>
          </a:p>
          <a:p>
            <a:pPr algn="ctr"/>
            <a:r>
              <a:rPr lang="en-US" sz="2800" b="1" dirty="0" smtClean="0">
                <a:solidFill>
                  <a:schemeClr val="bg1"/>
                </a:solidFill>
                <a:effectLst>
                  <a:outerShdw blurRad="38100" dist="38100" dir="2700000" algn="tl">
                    <a:srgbClr val="000000">
                      <a:alpha val="43137"/>
                    </a:srgbClr>
                  </a:outerShdw>
                </a:effectLst>
              </a:rPr>
              <a:t>Genesis 20:7</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400150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39"/>
            <a:ext cx="9220200" cy="2067339"/>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Prophecy</a:t>
            </a:r>
            <a:endParaRPr lang="en-US" dirty="0">
              <a:effectLst>
                <a:outerShdw blurRad="38100" dist="38100" dir="2700000" algn="tl">
                  <a:srgbClr val="000000">
                    <a:alpha val="43137"/>
                  </a:srgbClr>
                </a:outerShdw>
              </a:effectLst>
            </a:endParaRPr>
          </a:p>
        </p:txBody>
      </p:sp>
      <p:sp>
        <p:nvSpPr>
          <p:cNvPr id="4" name="TextBox 3"/>
          <p:cNvSpPr txBox="1"/>
          <p:nvPr/>
        </p:nvSpPr>
        <p:spPr>
          <a:xfrm>
            <a:off x="762000" y="2209800"/>
            <a:ext cx="7696200" cy="2000548"/>
          </a:xfrm>
          <a:prstGeom prst="rect">
            <a:avLst/>
          </a:prstGeom>
          <a:solidFill>
            <a:srgbClr val="C00000"/>
          </a:solid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Note: (Everyone can prophesy)</a:t>
            </a:r>
          </a:p>
          <a:p>
            <a:pPr algn="ctr"/>
            <a:r>
              <a:rPr lang="en-US" sz="3200" b="1" dirty="0" smtClean="0">
                <a:solidFill>
                  <a:schemeClr val="bg1"/>
                </a:solidFill>
                <a:effectLst>
                  <a:outerShdw blurRad="38100" dist="38100" dir="2700000" algn="tl">
                    <a:srgbClr val="000000">
                      <a:alpha val="43137"/>
                    </a:srgbClr>
                  </a:outerShdw>
                </a:effectLst>
              </a:rPr>
              <a:t>1 Corinthians 14:1</a:t>
            </a:r>
          </a:p>
          <a:p>
            <a:pPr algn="ctr"/>
            <a:r>
              <a:rPr lang="en-US" sz="3200" b="1" i="1" dirty="0" smtClean="0">
                <a:solidFill>
                  <a:schemeClr val="bg1"/>
                </a:solidFill>
                <a:effectLst>
                  <a:outerShdw blurRad="38100" dist="38100" dir="2700000" algn="tl">
                    <a:srgbClr val="000000">
                      <a:alpha val="43137"/>
                    </a:srgbClr>
                  </a:outerShdw>
                </a:effectLst>
              </a:rPr>
              <a:t>Pursue love, and desire spiritual gifts, </a:t>
            </a:r>
          </a:p>
          <a:p>
            <a:pPr algn="ctr"/>
            <a:r>
              <a:rPr lang="en-US" sz="3200" b="1" i="1" dirty="0" smtClean="0">
                <a:solidFill>
                  <a:schemeClr val="bg1"/>
                </a:solidFill>
                <a:effectLst>
                  <a:outerShdw blurRad="38100" dist="38100" dir="2700000" algn="tl">
                    <a:srgbClr val="000000">
                      <a:alpha val="43137"/>
                    </a:srgbClr>
                  </a:outerShdw>
                </a:effectLst>
              </a:rPr>
              <a:t>but especially that you may prophesy.</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01091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Serving</a:t>
            </a:r>
            <a:endParaRPr lang="en-US" dirty="0">
              <a:effectLst>
                <a:outerShdw blurRad="38100" dist="38100" dir="2700000" algn="tl">
                  <a:srgbClr val="000000">
                    <a:alpha val="43137"/>
                  </a:srgbClr>
                </a:outerShdw>
              </a:effectLst>
            </a:endParaRPr>
          </a:p>
        </p:txBody>
      </p:sp>
      <p:sp>
        <p:nvSpPr>
          <p:cNvPr id="3" name="TextBox 2"/>
          <p:cNvSpPr txBox="1"/>
          <p:nvPr/>
        </p:nvSpPr>
        <p:spPr>
          <a:xfrm>
            <a:off x="457200" y="2209800"/>
            <a:ext cx="8305800" cy="2000548"/>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or ministry (Serving or Helps), </a:t>
            </a:r>
          </a:p>
          <a:p>
            <a:pPr algn="ctr"/>
            <a:r>
              <a:rPr lang="en-US" sz="4400" b="1" dirty="0" smtClean="0">
                <a:effectLst>
                  <a:outerShdw blurRad="38100" dist="38100" dir="2700000" algn="tl">
                    <a:srgbClr val="000000">
                      <a:alpha val="43137"/>
                    </a:srgbClr>
                  </a:outerShdw>
                </a:effectLst>
              </a:rPr>
              <a:t>let us use it in our ministering;</a:t>
            </a:r>
          </a:p>
          <a:p>
            <a:pPr algn="ctr"/>
            <a:r>
              <a:rPr lang="en-US" sz="3600" b="1" dirty="0" smtClean="0">
                <a:effectLst>
                  <a:outerShdw blurRad="38100" dist="38100" dir="2700000" algn="tl">
                    <a:srgbClr val="000000">
                      <a:alpha val="43137"/>
                    </a:srgbClr>
                  </a:outerShdw>
                </a:effectLst>
              </a:rPr>
              <a:t>Romans 12:7 </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3827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Serving</a:t>
            </a:r>
            <a:endParaRPr lang="en-US" dirty="0">
              <a:effectLst>
                <a:outerShdw blurRad="38100" dist="38100" dir="2700000" algn="tl">
                  <a:srgbClr val="000000">
                    <a:alpha val="43137"/>
                  </a:srgbClr>
                </a:outerShdw>
              </a:effectLst>
            </a:endParaRPr>
          </a:p>
        </p:txBody>
      </p:sp>
      <p:sp>
        <p:nvSpPr>
          <p:cNvPr id="7" name="TextBox 6"/>
          <p:cNvSpPr txBox="1"/>
          <p:nvPr/>
        </p:nvSpPr>
        <p:spPr>
          <a:xfrm>
            <a:off x="733136" y="2895600"/>
            <a:ext cx="7696200" cy="3539430"/>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is Serving? </a:t>
            </a:r>
            <a:endPar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r>
              <a:rPr lang="en-US" sz="3200" b="1" dirty="0" smtClean="0">
                <a:solidFill>
                  <a:srgbClr val="FFFF00"/>
                </a:solidFill>
                <a:effectLst>
                  <a:outerShdw blurRad="38100" dist="38100" dir="2700000" algn="tl">
                    <a:srgbClr val="000000">
                      <a:alpha val="43137"/>
                    </a:srgbClr>
                  </a:outerShdw>
                </a:effectLst>
              </a:rPr>
              <a:t>Doing what is needed </a:t>
            </a:r>
          </a:p>
          <a:p>
            <a:pPr algn="ctr"/>
            <a:r>
              <a:rPr lang="en-US" sz="3200" b="1" dirty="0" smtClean="0">
                <a:solidFill>
                  <a:srgbClr val="FFFF00"/>
                </a:solidFill>
                <a:effectLst>
                  <a:outerShdw blurRad="38100" dist="38100" dir="2700000" algn="tl">
                    <a:srgbClr val="000000">
                      <a:alpha val="43137"/>
                    </a:srgbClr>
                  </a:outerShdw>
                </a:effectLst>
              </a:rPr>
              <a:t>to cause greater ministry</a:t>
            </a:r>
          </a:p>
          <a:p>
            <a:pPr algn="ctr"/>
            <a:r>
              <a:rPr lang="en-US" sz="3200" b="1" i="1" dirty="0" smtClean="0">
                <a:solidFill>
                  <a:schemeClr val="bg1"/>
                </a:solidFill>
                <a:effectLst>
                  <a:outerShdw blurRad="38100" dist="38100" dir="2700000" algn="tl">
                    <a:srgbClr val="000000">
                      <a:alpha val="43137"/>
                    </a:srgbClr>
                  </a:outerShdw>
                </a:effectLst>
              </a:rPr>
              <a:t>For </a:t>
            </a:r>
            <a:r>
              <a:rPr lang="en-US" sz="3200" b="1" i="1" dirty="0">
                <a:solidFill>
                  <a:schemeClr val="bg1"/>
                </a:solidFill>
                <a:effectLst>
                  <a:outerShdw blurRad="38100" dist="38100" dir="2700000" algn="tl">
                    <a:srgbClr val="000000">
                      <a:alpha val="43137"/>
                    </a:srgbClr>
                  </a:outerShdw>
                </a:effectLst>
              </a:rPr>
              <a:t>even the Son of Man did not come to be served, but to serve, and to give His life a ransom for </a:t>
            </a:r>
            <a:r>
              <a:rPr lang="en-US" sz="3200" b="1" i="1" dirty="0" smtClean="0">
                <a:solidFill>
                  <a:schemeClr val="bg1"/>
                </a:solidFill>
                <a:effectLst>
                  <a:outerShdw blurRad="38100" dist="38100" dir="2700000" algn="tl">
                    <a:srgbClr val="000000">
                      <a:alpha val="43137"/>
                    </a:srgbClr>
                  </a:outerShdw>
                </a:effectLst>
              </a:rPr>
              <a:t>many</a:t>
            </a:r>
          </a:p>
          <a:p>
            <a:pPr algn="ctr"/>
            <a:r>
              <a:rPr lang="en-US" sz="3200" b="1" dirty="0" smtClean="0">
                <a:solidFill>
                  <a:schemeClr val="bg1"/>
                </a:solidFill>
                <a:effectLst>
                  <a:outerShdw blurRad="38100" dist="38100" dir="2700000" algn="tl">
                    <a:srgbClr val="000000">
                      <a:alpha val="43137"/>
                    </a:srgbClr>
                  </a:outerShdw>
                </a:effectLst>
              </a:rPr>
              <a:t>Mark 10:44</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4154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0574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Serving</a:t>
            </a:r>
            <a:endParaRPr lang="en-US" dirty="0">
              <a:effectLst>
                <a:outerShdw blurRad="38100" dist="38100" dir="2700000" algn="tl">
                  <a:srgbClr val="000000">
                    <a:alpha val="43137"/>
                  </a:srgbClr>
                </a:outerShdw>
              </a:effectLst>
            </a:endParaRPr>
          </a:p>
        </p:txBody>
      </p:sp>
      <p:sp>
        <p:nvSpPr>
          <p:cNvPr id="4" name="TextBox 3"/>
          <p:cNvSpPr txBox="1"/>
          <p:nvPr/>
        </p:nvSpPr>
        <p:spPr>
          <a:xfrm>
            <a:off x="762000" y="2209800"/>
            <a:ext cx="7696200" cy="4524315"/>
          </a:xfrm>
          <a:prstGeom prst="rect">
            <a:avLst/>
          </a:prstGeom>
          <a:solidFill>
            <a:schemeClr val="tx1"/>
          </a:solid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Example:</a:t>
            </a:r>
          </a:p>
          <a:p>
            <a:pPr algn="ctr"/>
            <a:r>
              <a:rPr lang="en-US" sz="3600" i="1" dirty="0">
                <a:solidFill>
                  <a:schemeClr val="bg1"/>
                </a:solidFill>
                <a:effectLst>
                  <a:outerShdw blurRad="38100" dist="38100" dir="2700000" algn="tl">
                    <a:srgbClr val="000000">
                      <a:alpha val="43137"/>
                    </a:srgbClr>
                  </a:outerShdw>
                </a:effectLst>
              </a:rPr>
              <a:t>At Joppa there was a certain disciple named Tabitha, which is translated </a:t>
            </a:r>
            <a:r>
              <a:rPr lang="en-US" sz="3600" i="1" dirty="0" err="1">
                <a:solidFill>
                  <a:schemeClr val="bg1"/>
                </a:solidFill>
                <a:effectLst>
                  <a:outerShdw blurRad="38100" dist="38100" dir="2700000" algn="tl">
                    <a:srgbClr val="000000">
                      <a:alpha val="43137"/>
                    </a:srgbClr>
                  </a:outerShdw>
                </a:effectLst>
              </a:rPr>
              <a:t>Dorcas</a:t>
            </a:r>
            <a:r>
              <a:rPr lang="en-US" sz="3600" i="1" dirty="0">
                <a:solidFill>
                  <a:schemeClr val="bg1"/>
                </a:solidFill>
                <a:effectLst>
                  <a:outerShdw blurRad="38100" dist="38100" dir="2700000" algn="tl">
                    <a:srgbClr val="000000">
                      <a:alpha val="43137"/>
                    </a:srgbClr>
                  </a:outerShdw>
                </a:effectLst>
              </a:rPr>
              <a:t>. This woman was full of good works and charitable deeds </a:t>
            </a:r>
            <a:endParaRPr lang="en-US" sz="3600" i="1" dirty="0" smtClean="0">
              <a:solidFill>
                <a:schemeClr val="bg1"/>
              </a:solidFill>
              <a:effectLst>
                <a:outerShdw blurRad="38100" dist="38100" dir="2700000" algn="tl">
                  <a:srgbClr val="000000">
                    <a:alpha val="43137"/>
                  </a:srgbClr>
                </a:outerShdw>
              </a:effectLst>
            </a:endParaRPr>
          </a:p>
          <a:p>
            <a:pPr algn="ctr"/>
            <a:r>
              <a:rPr lang="en-US" sz="3600" i="1" dirty="0" smtClean="0">
                <a:solidFill>
                  <a:schemeClr val="bg1"/>
                </a:solidFill>
                <a:effectLst>
                  <a:outerShdw blurRad="38100" dist="38100" dir="2700000" algn="tl">
                    <a:srgbClr val="000000">
                      <a:alpha val="43137"/>
                    </a:srgbClr>
                  </a:outerShdw>
                </a:effectLst>
              </a:rPr>
              <a:t>which </a:t>
            </a:r>
            <a:r>
              <a:rPr lang="en-US" sz="3600" i="1" dirty="0">
                <a:solidFill>
                  <a:schemeClr val="bg1"/>
                </a:solidFill>
                <a:effectLst>
                  <a:outerShdw blurRad="38100" dist="38100" dir="2700000" algn="tl">
                    <a:srgbClr val="000000">
                      <a:alpha val="43137"/>
                    </a:srgbClr>
                  </a:outerShdw>
                </a:effectLst>
              </a:rPr>
              <a:t>she did. </a:t>
            </a:r>
            <a:endParaRPr lang="en-US" sz="3600" i="1" dirty="0" smtClean="0">
              <a:solidFill>
                <a:schemeClr val="bg1"/>
              </a:solidFill>
              <a:effectLst>
                <a:outerShdw blurRad="38100" dist="38100" dir="2700000" algn="tl">
                  <a:srgbClr val="000000">
                    <a:alpha val="43137"/>
                  </a:srgbClr>
                </a:outerShdw>
              </a:effectLst>
            </a:endParaRPr>
          </a:p>
          <a:p>
            <a:pPr algn="ctr"/>
            <a:r>
              <a:rPr lang="en-US" sz="3200" dirty="0" smtClean="0">
                <a:solidFill>
                  <a:schemeClr val="bg1"/>
                </a:solidFill>
                <a:effectLst>
                  <a:outerShdw blurRad="38100" dist="38100" dir="2700000" algn="tl">
                    <a:srgbClr val="000000">
                      <a:alpha val="43137"/>
                    </a:srgbClr>
                  </a:outerShdw>
                </a:effectLst>
              </a:rPr>
              <a:t>Acts 9:36</a:t>
            </a:r>
          </a:p>
          <a:p>
            <a:pPr algn="ct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3590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0574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Serving</a:t>
            </a:r>
            <a:endParaRPr lang="en-US" dirty="0">
              <a:effectLst>
                <a:outerShdw blurRad="38100" dist="38100" dir="2700000" algn="tl">
                  <a:srgbClr val="000000">
                    <a:alpha val="43137"/>
                  </a:srgbClr>
                </a:outerShdw>
              </a:effectLst>
            </a:endParaRPr>
          </a:p>
        </p:txBody>
      </p:sp>
      <p:sp>
        <p:nvSpPr>
          <p:cNvPr id="4" name="TextBox 3"/>
          <p:cNvSpPr txBox="1"/>
          <p:nvPr/>
        </p:nvSpPr>
        <p:spPr>
          <a:xfrm>
            <a:off x="762000" y="2209800"/>
            <a:ext cx="7696200" cy="4585871"/>
          </a:xfrm>
          <a:prstGeom prst="rect">
            <a:avLst/>
          </a:prstGeom>
          <a:solidFill>
            <a:schemeClr val="tx1"/>
          </a:solid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Example:</a:t>
            </a:r>
          </a:p>
          <a:p>
            <a:pPr algn="ctr"/>
            <a:r>
              <a:rPr lang="en-US" sz="3600" i="1" dirty="0">
                <a:solidFill>
                  <a:schemeClr val="bg1"/>
                </a:solidFill>
                <a:effectLst>
                  <a:outerShdw blurRad="38100" dist="38100" dir="2700000" algn="tl">
                    <a:srgbClr val="000000">
                      <a:alpha val="43137"/>
                    </a:srgbClr>
                  </a:outerShdw>
                </a:effectLst>
              </a:rPr>
              <a:t>I commend to you Phoebe our sister, who is a servant of the church in </a:t>
            </a:r>
            <a:r>
              <a:rPr lang="en-US" sz="3600" i="1" dirty="0" err="1">
                <a:solidFill>
                  <a:schemeClr val="bg1"/>
                </a:solidFill>
                <a:effectLst>
                  <a:outerShdw blurRad="38100" dist="38100" dir="2700000" algn="tl">
                    <a:srgbClr val="000000">
                      <a:alpha val="43137"/>
                    </a:srgbClr>
                  </a:outerShdw>
                </a:effectLst>
              </a:rPr>
              <a:t>Cenchrea</a:t>
            </a:r>
            <a:r>
              <a:rPr lang="en-US" sz="3600" i="1" dirty="0">
                <a:solidFill>
                  <a:schemeClr val="bg1"/>
                </a:solidFill>
                <a:effectLst>
                  <a:outerShdw blurRad="38100" dist="38100" dir="2700000" algn="tl">
                    <a:srgbClr val="000000">
                      <a:alpha val="43137"/>
                    </a:srgbClr>
                  </a:outerShdw>
                </a:effectLst>
              </a:rPr>
              <a:t>, </a:t>
            </a:r>
            <a:r>
              <a:rPr lang="en-US" sz="3600" i="1" dirty="0" smtClean="0">
                <a:solidFill>
                  <a:schemeClr val="bg1"/>
                </a:solidFill>
                <a:effectLst>
                  <a:outerShdw blurRad="38100" dist="38100" dir="2700000" algn="tl">
                    <a:srgbClr val="000000">
                      <a:alpha val="43137"/>
                    </a:srgbClr>
                  </a:outerShdw>
                </a:effectLst>
              </a:rPr>
              <a:t>that </a:t>
            </a:r>
            <a:r>
              <a:rPr lang="en-US" sz="3600" i="1" dirty="0">
                <a:solidFill>
                  <a:schemeClr val="bg1"/>
                </a:solidFill>
                <a:effectLst>
                  <a:outerShdw blurRad="38100" dist="38100" dir="2700000" algn="tl">
                    <a:srgbClr val="000000">
                      <a:alpha val="43137"/>
                    </a:srgbClr>
                  </a:outerShdw>
                </a:effectLst>
              </a:rPr>
              <a:t>you may receive her in the Lord </a:t>
            </a:r>
            <a:r>
              <a:rPr lang="en-US" sz="3600" i="1" dirty="0" smtClean="0">
                <a:solidFill>
                  <a:schemeClr val="bg1"/>
                </a:solidFill>
                <a:effectLst>
                  <a:outerShdw blurRad="38100" dist="38100" dir="2700000" algn="tl">
                    <a:srgbClr val="000000">
                      <a:alpha val="43137"/>
                    </a:srgbClr>
                  </a:outerShdw>
                </a:effectLst>
              </a:rPr>
              <a:t>. . .for </a:t>
            </a:r>
            <a:r>
              <a:rPr lang="en-US" sz="3600" i="1" dirty="0">
                <a:solidFill>
                  <a:schemeClr val="bg1"/>
                </a:solidFill>
                <a:effectLst>
                  <a:outerShdw blurRad="38100" dist="38100" dir="2700000" algn="tl">
                    <a:srgbClr val="000000">
                      <a:alpha val="43137"/>
                    </a:srgbClr>
                  </a:outerShdw>
                </a:effectLst>
              </a:rPr>
              <a:t>indeed she has been a helper of many and of myself also</a:t>
            </a:r>
            <a:r>
              <a:rPr lang="en-US" sz="3600" i="1" dirty="0" smtClean="0">
                <a:solidFill>
                  <a:schemeClr val="bg1"/>
                </a:solidFill>
                <a:effectLst>
                  <a:outerShdw blurRad="38100" dist="38100" dir="2700000" algn="tl">
                    <a:srgbClr val="000000">
                      <a:alpha val="43137"/>
                    </a:srgbClr>
                  </a:outerShdw>
                </a:effectLst>
              </a:rPr>
              <a:t>.</a:t>
            </a:r>
          </a:p>
          <a:p>
            <a:pPr algn="ctr"/>
            <a:r>
              <a:rPr lang="en-US" sz="3200" i="1" dirty="0" smtClean="0">
                <a:solidFill>
                  <a:schemeClr val="bg1"/>
                </a:solidFill>
                <a:effectLst>
                  <a:outerShdw blurRad="38100" dist="38100" dir="2700000" algn="tl">
                    <a:srgbClr val="000000">
                      <a:alpha val="43137"/>
                    </a:srgbClr>
                  </a:outerShdw>
                </a:effectLst>
              </a:rPr>
              <a:t>Romans 16:1-2</a:t>
            </a:r>
            <a:endParaRPr lang="en-US" sz="2800" dirty="0" smtClean="0">
              <a:solidFill>
                <a:schemeClr val="bg1"/>
              </a:solidFill>
              <a:effectLst>
                <a:outerShdw blurRad="38100" dist="38100" dir="2700000" algn="tl">
                  <a:srgbClr val="000000">
                    <a:alpha val="43137"/>
                  </a:srgbClr>
                </a:outerShdw>
              </a:effectLst>
            </a:endParaRPr>
          </a:p>
          <a:p>
            <a:pPr algn="ct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069208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0574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Serving</a:t>
            </a:r>
            <a:endParaRPr lang="en-US" dirty="0">
              <a:effectLst>
                <a:outerShdw blurRad="38100" dist="38100" dir="2700000" algn="tl">
                  <a:srgbClr val="000000">
                    <a:alpha val="43137"/>
                  </a:srgbClr>
                </a:outerShdw>
              </a:effectLst>
            </a:endParaRPr>
          </a:p>
        </p:txBody>
      </p:sp>
      <p:sp>
        <p:nvSpPr>
          <p:cNvPr id="4" name="TextBox 3"/>
          <p:cNvSpPr txBox="1"/>
          <p:nvPr/>
        </p:nvSpPr>
        <p:spPr>
          <a:xfrm>
            <a:off x="762000" y="1752600"/>
            <a:ext cx="7696200" cy="5016758"/>
          </a:xfrm>
          <a:prstGeom prst="rect">
            <a:avLst/>
          </a:prstGeom>
          <a:solidFill>
            <a:schemeClr val="tx1"/>
          </a:solid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Example:</a:t>
            </a:r>
          </a:p>
          <a:p>
            <a:pPr algn="ctr"/>
            <a:r>
              <a:rPr lang="en-US" sz="3600" i="1" dirty="0">
                <a:solidFill>
                  <a:schemeClr val="bg1"/>
                </a:solidFill>
                <a:effectLst>
                  <a:outerShdw blurRad="38100" dist="38100" dir="2700000" algn="tl">
                    <a:srgbClr val="000000">
                      <a:alpha val="43137"/>
                    </a:srgbClr>
                  </a:outerShdw>
                </a:effectLst>
              </a:rPr>
              <a:t> I implore </a:t>
            </a:r>
            <a:r>
              <a:rPr lang="en-US" sz="3600" i="1" dirty="0" err="1">
                <a:solidFill>
                  <a:schemeClr val="bg1"/>
                </a:solidFill>
                <a:effectLst>
                  <a:outerShdw blurRad="38100" dist="38100" dir="2700000" algn="tl">
                    <a:srgbClr val="000000">
                      <a:alpha val="43137"/>
                    </a:srgbClr>
                  </a:outerShdw>
                </a:effectLst>
              </a:rPr>
              <a:t>Euodia</a:t>
            </a:r>
            <a:r>
              <a:rPr lang="en-US" sz="3600" i="1" dirty="0">
                <a:solidFill>
                  <a:schemeClr val="bg1"/>
                </a:solidFill>
                <a:effectLst>
                  <a:outerShdw blurRad="38100" dist="38100" dir="2700000" algn="tl">
                    <a:srgbClr val="000000">
                      <a:alpha val="43137"/>
                    </a:srgbClr>
                  </a:outerShdw>
                </a:effectLst>
              </a:rPr>
              <a:t> and I implore </a:t>
            </a:r>
            <a:r>
              <a:rPr lang="en-US" sz="3600" i="1" dirty="0" err="1">
                <a:solidFill>
                  <a:schemeClr val="bg1"/>
                </a:solidFill>
                <a:effectLst>
                  <a:outerShdw blurRad="38100" dist="38100" dir="2700000" algn="tl">
                    <a:srgbClr val="000000">
                      <a:alpha val="43137"/>
                    </a:srgbClr>
                  </a:outerShdw>
                </a:effectLst>
              </a:rPr>
              <a:t>Syntyche</a:t>
            </a:r>
            <a:r>
              <a:rPr lang="en-US" sz="3600" i="1" dirty="0">
                <a:solidFill>
                  <a:schemeClr val="bg1"/>
                </a:solidFill>
                <a:effectLst>
                  <a:outerShdw blurRad="38100" dist="38100" dir="2700000" algn="tl">
                    <a:srgbClr val="000000">
                      <a:alpha val="43137"/>
                    </a:srgbClr>
                  </a:outerShdw>
                </a:effectLst>
              </a:rPr>
              <a:t> to be of the same mind in the Lord. </a:t>
            </a:r>
            <a:r>
              <a:rPr lang="en-US" sz="3600" i="1" dirty="0" smtClean="0">
                <a:solidFill>
                  <a:schemeClr val="bg1"/>
                </a:solidFill>
                <a:effectLst>
                  <a:outerShdw blurRad="38100" dist="38100" dir="2700000" algn="tl">
                    <a:srgbClr val="000000">
                      <a:alpha val="43137"/>
                    </a:srgbClr>
                  </a:outerShdw>
                </a:effectLst>
              </a:rPr>
              <a:t>And I </a:t>
            </a:r>
            <a:r>
              <a:rPr lang="en-US" sz="3600" i="1" dirty="0">
                <a:solidFill>
                  <a:schemeClr val="bg1"/>
                </a:solidFill>
                <a:effectLst>
                  <a:outerShdw blurRad="38100" dist="38100" dir="2700000" algn="tl">
                    <a:srgbClr val="000000">
                      <a:alpha val="43137"/>
                    </a:srgbClr>
                  </a:outerShdw>
                </a:effectLst>
              </a:rPr>
              <a:t>urge you also, true companion, help these women who labored with me in the gospel, with Clement also, and the rest of my fellow workers, whose names are in the Book of Life</a:t>
            </a:r>
            <a:r>
              <a:rPr lang="en-US" sz="3600" i="1" dirty="0" smtClean="0">
                <a:solidFill>
                  <a:schemeClr val="bg1"/>
                </a:solidFill>
                <a:effectLst>
                  <a:outerShdw blurRad="38100" dist="38100" dir="2700000" algn="tl">
                    <a:srgbClr val="000000">
                      <a:alpha val="43137"/>
                    </a:srgbClr>
                  </a:outerShdw>
                </a:effectLst>
              </a:rPr>
              <a:t>. </a:t>
            </a:r>
          </a:p>
          <a:p>
            <a:pPr algn="ctr"/>
            <a:r>
              <a:rPr lang="en-US" sz="3200" i="1" dirty="0" smtClean="0">
                <a:solidFill>
                  <a:schemeClr val="bg1"/>
                </a:solidFill>
                <a:effectLst>
                  <a:outerShdw blurRad="38100" dist="38100" dir="2700000" algn="tl">
                    <a:srgbClr val="000000">
                      <a:alpha val="43137"/>
                    </a:srgbClr>
                  </a:outerShdw>
                </a:effectLst>
              </a:rPr>
              <a:t>Philippians 4:2-3</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0363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Serving</a:t>
            </a:r>
            <a:endParaRPr lang="en-US" dirty="0">
              <a:effectLst>
                <a:outerShdw blurRad="38100" dist="38100" dir="2700000" algn="tl">
                  <a:srgbClr val="000000">
                    <a:alpha val="43137"/>
                  </a:srgbClr>
                </a:outerShdw>
              </a:effectLst>
            </a:endParaRPr>
          </a:p>
        </p:txBody>
      </p:sp>
      <p:sp>
        <p:nvSpPr>
          <p:cNvPr id="7" name="TextBox 6"/>
          <p:cNvSpPr txBox="1"/>
          <p:nvPr/>
        </p:nvSpPr>
        <p:spPr>
          <a:xfrm>
            <a:off x="733136" y="2362200"/>
            <a:ext cx="7696200" cy="1077218"/>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Serving</a:t>
            </a:r>
            <a:endPar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r>
              <a:rPr lang="en-US" sz="3200" b="1" dirty="0" smtClean="0">
                <a:solidFill>
                  <a:schemeClr val="bg1"/>
                </a:solidFill>
                <a:effectLst>
                  <a:outerShdw blurRad="38100" dist="38100" dir="2700000" algn="tl">
                    <a:srgbClr val="000000">
                      <a:alpha val="43137"/>
                    </a:srgbClr>
                  </a:outerShdw>
                </a:effectLst>
              </a:rPr>
              <a:t>Seen in 1 Corinthians 12:28</a:t>
            </a:r>
            <a:endParaRPr lang="en-US" sz="32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0" y="3581400"/>
            <a:ext cx="9144000" cy="3323987"/>
          </a:xfrm>
          <a:prstGeom prst="rect">
            <a:avLst/>
          </a:prstGeom>
          <a:noFill/>
        </p:spPr>
        <p:txBody>
          <a:bodyPr wrap="square" rtlCol="0">
            <a:spAutoFit/>
          </a:bodyPr>
          <a:lstStyle/>
          <a:p>
            <a:pPr marL="342900" indent="-342900">
              <a:buFont typeface="Arial" pitchFamily="34" charset="0"/>
              <a:buChar char="•"/>
            </a:pPr>
            <a:r>
              <a:rPr lang="en-US" sz="32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Serve </a:t>
            </a:r>
            <a:r>
              <a:rPr lang="en-US" sz="3200" b="1" dirty="0">
                <a:effectLst>
                  <a:outerShdw blurRad="38100" dist="38100" dir="2700000" algn="tl">
                    <a:srgbClr val="000000">
                      <a:alpha val="43137"/>
                    </a:srgbClr>
                  </a:outerShdw>
                </a:effectLst>
                <a:latin typeface="+mj-lt"/>
                <a:ea typeface="Arial Unicode MS" pitchFamily="34" charset="-128"/>
                <a:cs typeface="Arial Unicode MS" pitchFamily="34" charset="-128"/>
              </a:rPr>
              <a:t>behind the scenes wherever needed to support the gifts and ministries of others;</a:t>
            </a:r>
            <a:br>
              <a:rPr lang="en-US" sz="3200" b="1" dirty="0">
                <a:effectLst>
                  <a:outerShdw blurRad="38100" dist="38100" dir="2700000" algn="tl">
                    <a:srgbClr val="000000">
                      <a:alpha val="43137"/>
                    </a:srgbClr>
                  </a:outerShdw>
                </a:effectLst>
                <a:latin typeface="+mj-lt"/>
                <a:ea typeface="Arial Unicode MS" pitchFamily="34" charset="-128"/>
                <a:cs typeface="Arial Unicode MS" pitchFamily="34" charset="-128"/>
              </a:rPr>
            </a:br>
            <a:endParaRPr lang="en-US" sz="32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2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Look </a:t>
            </a:r>
            <a:r>
              <a:rPr lang="en-US" sz="3200" b="1" dirty="0">
                <a:effectLst>
                  <a:outerShdw blurRad="38100" dist="38100" dir="2700000" algn="tl">
                    <a:srgbClr val="000000">
                      <a:alpha val="43137"/>
                    </a:srgbClr>
                  </a:outerShdw>
                </a:effectLst>
                <a:latin typeface="+mj-lt"/>
                <a:ea typeface="Arial Unicode MS" pitchFamily="34" charset="-128"/>
                <a:cs typeface="Arial Unicode MS" pitchFamily="34" charset="-128"/>
              </a:rPr>
              <a:t>for opportunities to assist people in their work</a:t>
            </a:r>
            <a:r>
              <a:rPr lang="en-US" sz="32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a:t>
            </a:r>
          </a:p>
          <a:p>
            <a:pPr marL="342900" indent="-342900">
              <a:buFont typeface="Arial" pitchFamily="34" charset="0"/>
              <a:buChar char="•"/>
            </a:pPr>
            <a:endParaRPr lang="en-US" sz="32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2940300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82309" y="380998"/>
            <a:ext cx="358140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Gifts from God </a:t>
            </a:r>
          </a:p>
          <a:p>
            <a:pPr algn="ctr"/>
            <a:r>
              <a:rPr lang="en-US" sz="2800" b="1" dirty="0" smtClean="0">
                <a:solidFill>
                  <a:srgbClr val="7E0200"/>
                </a:solidFill>
                <a:effectLst>
                  <a:outerShdw blurRad="38100" dist="38100" dir="2700000" algn="tl">
                    <a:srgbClr val="000000">
                      <a:alpha val="43137"/>
                    </a:srgbClr>
                  </a:outerShdw>
                </a:effectLst>
              </a:rPr>
              <a:t>The Father</a:t>
            </a:r>
            <a:endParaRPr lang="en-US" sz="2800" b="1" dirty="0">
              <a:solidFill>
                <a:srgbClr val="7E0200"/>
              </a:solidFill>
              <a:effectLst>
                <a:outerShdw blurRad="38100" dist="38100" dir="2700000" algn="tl">
                  <a:srgbClr val="000000">
                    <a:alpha val="43137"/>
                  </a:srgbClr>
                </a:outerShdw>
              </a:effectLst>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78732"/>
            <a:ext cx="4759036" cy="1617067"/>
          </a:xfrm>
          <a:prstGeom prst="rect">
            <a:avLst/>
          </a:prstGeom>
        </p:spPr>
      </p:pic>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36" y="181115"/>
            <a:ext cx="4733636" cy="1608436"/>
          </a:xfr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57800"/>
            <a:ext cx="4742334" cy="1611392"/>
          </a:xfrm>
          <a:prstGeom prst="rect">
            <a:avLst/>
          </a:prstGeom>
        </p:spPr>
      </p:pic>
      <p:sp>
        <p:nvSpPr>
          <p:cNvPr id="15" name="TextBox 14"/>
          <p:cNvSpPr txBox="1"/>
          <p:nvPr/>
        </p:nvSpPr>
        <p:spPr>
          <a:xfrm>
            <a:off x="5227782" y="3048000"/>
            <a:ext cx="358140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Gifts from God</a:t>
            </a:r>
          </a:p>
          <a:p>
            <a:pPr algn="ctr"/>
            <a:r>
              <a:rPr lang="en-US" sz="2800" b="1" dirty="0" smtClean="0">
                <a:solidFill>
                  <a:srgbClr val="7E0200"/>
                </a:solidFill>
                <a:effectLst>
                  <a:outerShdw blurRad="38100" dist="38100" dir="2700000" algn="tl">
                    <a:srgbClr val="000000">
                      <a:alpha val="43137"/>
                    </a:srgbClr>
                  </a:outerShdw>
                </a:effectLst>
              </a:rPr>
              <a:t>The Son</a:t>
            </a:r>
            <a:endParaRPr lang="en-US" sz="2800" b="1" dirty="0">
              <a:solidFill>
                <a:srgbClr val="7E0200"/>
              </a:solidFill>
              <a:effectLst>
                <a:outerShdw blurRad="38100" dist="38100" dir="2700000" algn="tl">
                  <a:srgbClr val="000000">
                    <a:alpha val="43137"/>
                  </a:srgbClr>
                </a:outerShdw>
              </a:effectLst>
            </a:endParaRPr>
          </a:p>
        </p:txBody>
      </p:sp>
      <p:sp>
        <p:nvSpPr>
          <p:cNvPr id="16" name="TextBox 15"/>
          <p:cNvSpPr txBox="1"/>
          <p:nvPr/>
        </p:nvSpPr>
        <p:spPr>
          <a:xfrm>
            <a:off x="5334000" y="5228234"/>
            <a:ext cx="3581400" cy="954107"/>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Gifts from God  </a:t>
            </a:r>
          </a:p>
          <a:p>
            <a:pPr algn="ctr"/>
            <a:r>
              <a:rPr lang="en-US" sz="2800" b="1" dirty="0" smtClean="0">
                <a:solidFill>
                  <a:srgbClr val="7E0200"/>
                </a:solidFill>
                <a:effectLst>
                  <a:outerShdw blurRad="38100" dist="38100" dir="2700000" algn="tl">
                    <a:srgbClr val="000000">
                      <a:alpha val="43137"/>
                    </a:srgbClr>
                  </a:outerShdw>
                </a:effectLst>
              </a:rPr>
              <a:t>The Spirit</a:t>
            </a:r>
            <a:endParaRPr lang="en-US" sz="2800" b="1" dirty="0">
              <a:solidFill>
                <a:srgbClr val="7E02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220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Serving</a:t>
            </a:r>
            <a:endParaRPr lang="en-US" dirty="0">
              <a:effectLst>
                <a:outerShdw blurRad="38100" dist="38100" dir="2700000" algn="tl">
                  <a:srgbClr val="000000">
                    <a:alpha val="43137"/>
                  </a:srgbClr>
                </a:outerShdw>
              </a:effectLst>
            </a:endParaRP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Serving</a:t>
            </a:r>
            <a:endPar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TextBox 2"/>
          <p:cNvSpPr txBox="1"/>
          <p:nvPr/>
        </p:nvSpPr>
        <p:spPr>
          <a:xfrm>
            <a:off x="0" y="3581400"/>
            <a:ext cx="9144000" cy="3323987"/>
          </a:xfrm>
          <a:prstGeom prst="rect">
            <a:avLst/>
          </a:prstGeom>
          <a:noFill/>
        </p:spPr>
        <p:txBody>
          <a:bodyPr wrap="square" rtlCol="0">
            <a:spAutoFit/>
          </a:bodyPr>
          <a:lstStyle/>
          <a:p>
            <a:pPr marL="342900" indent="-342900">
              <a:buFont typeface="Arial" pitchFamily="34" charset="0"/>
              <a:buChar char="•"/>
            </a:pPr>
            <a:r>
              <a:rPr lang="en-US" sz="32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Enjoy </a:t>
            </a:r>
            <a:r>
              <a:rPr lang="en-US" sz="3200" b="1" dirty="0">
                <a:effectLst>
                  <a:outerShdw blurRad="38100" dist="38100" dir="2700000" algn="tl">
                    <a:srgbClr val="000000">
                      <a:alpha val="43137"/>
                    </a:srgbClr>
                  </a:outerShdw>
                </a:effectLst>
                <a:latin typeface="+mj-lt"/>
                <a:ea typeface="Arial Unicode MS" pitchFamily="34" charset="-128"/>
                <a:cs typeface="Arial Unicode MS" pitchFamily="34" charset="-128"/>
              </a:rPr>
              <a:t>knowing that they are freeing up others to do what God has called them to do;</a:t>
            </a:r>
            <a:br>
              <a:rPr lang="en-US" sz="3200" b="1" dirty="0">
                <a:effectLst>
                  <a:outerShdw blurRad="38100" dist="38100" dir="2700000" algn="tl">
                    <a:srgbClr val="000000">
                      <a:alpha val="43137"/>
                    </a:srgbClr>
                  </a:outerShdw>
                </a:effectLst>
                <a:latin typeface="+mj-lt"/>
                <a:ea typeface="Arial Unicode MS" pitchFamily="34" charset="-128"/>
                <a:cs typeface="Arial Unicode MS" pitchFamily="34" charset="-128"/>
              </a:rPr>
            </a:br>
            <a:endParaRPr lang="en-US" sz="32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2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Are </a:t>
            </a:r>
            <a:r>
              <a:rPr lang="en-US" sz="3200" b="1" dirty="0">
                <a:effectLst>
                  <a:outerShdw blurRad="38100" dist="38100" dir="2700000" algn="tl">
                    <a:srgbClr val="000000">
                      <a:alpha val="43137"/>
                    </a:srgbClr>
                  </a:outerShdw>
                </a:effectLst>
                <a:latin typeface="+mj-lt"/>
                <a:ea typeface="Arial Unicode MS" pitchFamily="34" charset="-128"/>
                <a:cs typeface="Arial Unicode MS" pitchFamily="34" charset="-128"/>
              </a:rPr>
              <a:t>more willing to take </a:t>
            </a:r>
            <a:r>
              <a:rPr lang="en-US" sz="32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than give directives </a:t>
            </a:r>
          </a:p>
          <a:p>
            <a:pPr marL="342900" indent="-342900">
              <a:buFont typeface="Arial" pitchFamily="34" charset="0"/>
              <a:buChar char="•"/>
            </a:pPr>
            <a:endParaRPr lang="en-US" sz="32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2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Like </a:t>
            </a:r>
            <a:r>
              <a:rPr lang="en-US" sz="3200" b="1" dirty="0">
                <a:effectLst>
                  <a:outerShdw blurRad="38100" dist="38100" dir="2700000" algn="tl">
                    <a:srgbClr val="000000">
                      <a:alpha val="43137"/>
                    </a:srgbClr>
                  </a:outerShdw>
                </a:effectLst>
                <a:latin typeface="+mj-lt"/>
                <a:ea typeface="Arial Unicode MS" pitchFamily="34" charset="-128"/>
                <a:cs typeface="Arial Unicode MS" pitchFamily="34" charset="-128"/>
              </a:rPr>
              <a:t>to attend to the needs of others.</a:t>
            </a:r>
          </a:p>
          <a:p>
            <a:endParaRPr lang="en-US" dirty="0"/>
          </a:p>
        </p:txBody>
      </p:sp>
    </p:spTree>
    <p:extLst>
      <p:ext uri="{BB962C8B-B14F-4D97-AF65-F5344CB8AC3E}">
        <p14:creationId xmlns:p14="http://schemas.microsoft.com/office/powerpoint/2010/main" val="33491757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Serving</a:t>
            </a:r>
            <a:endParaRPr lang="en-US" dirty="0">
              <a:effectLst>
                <a:outerShdw blurRad="38100" dist="38100" dir="2700000" algn="tl">
                  <a:srgbClr val="000000">
                    <a:alpha val="43137"/>
                  </a:srgbClr>
                </a:outerShdw>
              </a:effectLst>
            </a:endParaRP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Serving - Helps </a:t>
            </a:r>
          </a:p>
        </p:txBody>
      </p:sp>
      <p:sp>
        <p:nvSpPr>
          <p:cNvPr id="3" name="TextBox 2"/>
          <p:cNvSpPr txBox="1"/>
          <p:nvPr/>
        </p:nvSpPr>
        <p:spPr>
          <a:xfrm>
            <a:off x="457200" y="3581400"/>
            <a:ext cx="3581400" cy="2893100"/>
          </a:xfrm>
          <a:prstGeom prst="rect">
            <a:avLst/>
          </a:prstGeom>
          <a:noFill/>
        </p:spPr>
        <p:txBody>
          <a:bodyPr wrap="square" rtlCol="0">
            <a:spAutoFit/>
          </a:bodyPr>
          <a:lstStyle/>
          <a:p>
            <a:pPr marL="342900" indent="-342900">
              <a:buFont typeface="Arial" pitchFamily="34" charset="0"/>
              <a:buChar char="•"/>
            </a:pPr>
            <a:endParaRPr lang="en-US" sz="20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Available </a:t>
            </a: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Willing</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Helpful</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Reliable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endParaRPr lang="en-US" dirty="0"/>
          </a:p>
        </p:txBody>
      </p:sp>
      <p:sp>
        <p:nvSpPr>
          <p:cNvPr id="8" name="TextBox 7"/>
          <p:cNvSpPr txBox="1"/>
          <p:nvPr/>
        </p:nvSpPr>
        <p:spPr>
          <a:xfrm>
            <a:off x="5181600" y="3581399"/>
            <a:ext cx="3581400" cy="2893100"/>
          </a:xfrm>
          <a:prstGeom prst="rect">
            <a:avLst/>
          </a:prstGeom>
          <a:noFill/>
        </p:spPr>
        <p:txBody>
          <a:bodyPr wrap="square" rtlCol="0">
            <a:spAutoFit/>
          </a:bodyPr>
          <a:lstStyle/>
          <a:p>
            <a:pPr marL="342900" indent="-342900">
              <a:buFont typeface="Arial" pitchFamily="34" charset="0"/>
              <a:buChar char="•"/>
            </a:pPr>
            <a:endParaRPr lang="en-US" sz="20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Dependable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Loyal</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Humble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Supportive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3775805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39"/>
            <a:ext cx="9220200" cy="2067339"/>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Serving</a:t>
            </a:r>
            <a:endParaRPr lang="en-US" dirty="0">
              <a:effectLst>
                <a:outerShdw blurRad="38100" dist="38100" dir="2700000" algn="tl">
                  <a:srgbClr val="000000">
                    <a:alpha val="43137"/>
                  </a:srgbClr>
                </a:outerShdw>
              </a:effectLst>
            </a:endParaRPr>
          </a:p>
        </p:txBody>
      </p:sp>
      <p:sp>
        <p:nvSpPr>
          <p:cNvPr id="4" name="TextBox 3"/>
          <p:cNvSpPr txBox="1"/>
          <p:nvPr/>
        </p:nvSpPr>
        <p:spPr>
          <a:xfrm>
            <a:off x="762000" y="2209800"/>
            <a:ext cx="7696200" cy="1508105"/>
          </a:xfrm>
          <a:prstGeom prst="rect">
            <a:avLst/>
          </a:prstGeom>
          <a:solidFill>
            <a:srgbClr val="C00000"/>
          </a:solid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Note: (Everyone to serve others)</a:t>
            </a:r>
          </a:p>
          <a:p>
            <a:pPr algn="ctr"/>
            <a:r>
              <a:rPr lang="en-US" sz="3200" b="1" dirty="0" smtClean="0">
                <a:solidFill>
                  <a:schemeClr val="bg1"/>
                </a:solidFill>
                <a:effectLst>
                  <a:outerShdw blurRad="38100" dist="38100" dir="2700000" algn="tl">
                    <a:srgbClr val="000000">
                      <a:alpha val="43137"/>
                    </a:srgbClr>
                  </a:outerShdw>
                </a:effectLst>
              </a:rPr>
              <a:t>Galatians 5:13</a:t>
            </a:r>
          </a:p>
          <a:p>
            <a:pPr algn="ctr"/>
            <a:r>
              <a:rPr lang="en-US" sz="3200" b="1" i="1" dirty="0" smtClean="0">
                <a:solidFill>
                  <a:schemeClr val="bg1"/>
                </a:solidFill>
                <a:effectLst>
                  <a:outerShdw blurRad="38100" dist="38100" dir="2700000" algn="tl">
                    <a:srgbClr val="000000">
                      <a:alpha val="43137"/>
                    </a:srgbClr>
                  </a:outerShdw>
                </a:effectLst>
              </a:rPr>
              <a:t>. . . </a:t>
            </a:r>
            <a:r>
              <a:rPr lang="en-US" sz="3200" b="1" i="1" dirty="0">
                <a:solidFill>
                  <a:schemeClr val="bg1"/>
                </a:solidFill>
                <a:effectLst>
                  <a:outerShdw blurRad="38100" dist="38100" dir="2700000" algn="tl">
                    <a:srgbClr val="000000">
                      <a:alpha val="43137"/>
                    </a:srgbClr>
                  </a:outerShdw>
                </a:effectLst>
              </a:rPr>
              <a:t>through love serve one another</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11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19812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Teaching</a:t>
            </a:r>
            <a:endParaRPr lang="en-US" dirty="0">
              <a:effectLst>
                <a:outerShdw blurRad="38100" dist="38100" dir="2700000" algn="tl">
                  <a:srgbClr val="000000">
                    <a:alpha val="43137"/>
                  </a:srgbClr>
                </a:outerShdw>
              </a:effectLst>
            </a:endParaRPr>
          </a:p>
        </p:txBody>
      </p:sp>
      <p:sp>
        <p:nvSpPr>
          <p:cNvPr id="3" name="TextBox 2"/>
          <p:cNvSpPr txBox="1"/>
          <p:nvPr/>
        </p:nvSpPr>
        <p:spPr>
          <a:xfrm>
            <a:off x="457200" y="2209800"/>
            <a:ext cx="8305800" cy="1877437"/>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he who teaches, </a:t>
            </a:r>
          </a:p>
          <a:p>
            <a:pPr algn="ctr"/>
            <a:r>
              <a:rPr lang="en-US" sz="4400" b="1" dirty="0" smtClean="0">
                <a:effectLst>
                  <a:outerShdw blurRad="38100" dist="38100" dir="2700000" algn="tl">
                    <a:srgbClr val="000000">
                      <a:alpha val="43137"/>
                    </a:srgbClr>
                  </a:outerShdw>
                </a:effectLst>
              </a:rPr>
              <a:t>in teaching;</a:t>
            </a:r>
          </a:p>
          <a:p>
            <a:pPr algn="ctr"/>
            <a:r>
              <a:rPr lang="en-US" sz="2800" b="1" dirty="0" smtClean="0">
                <a:effectLst>
                  <a:outerShdw blurRad="38100" dist="38100" dir="2700000" algn="tl">
                    <a:srgbClr val="000000">
                      <a:alpha val="43137"/>
                    </a:srgbClr>
                  </a:outerShdw>
                </a:effectLst>
              </a:rPr>
              <a:t>Romans 12:7</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0731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Teaching</a:t>
            </a:r>
            <a:endParaRPr lang="en-US" dirty="0">
              <a:effectLst>
                <a:outerShdw blurRad="38100" dist="38100" dir="2700000" algn="tl">
                  <a:srgbClr val="000000">
                    <a:alpha val="43137"/>
                  </a:srgbClr>
                </a:outerShdw>
              </a:effectLst>
            </a:endParaRPr>
          </a:p>
        </p:txBody>
      </p:sp>
      <p:sp>
        <p:nvSpPr>
          <p:cNvPr id="7" name="TextBox 6"/>
          <p:cNvSpPr txBox="1"/>
          <p:nvPr/>
        </p:nvSpPr>
        <p:spPr>
          <a:xfrm>
            <a:off x="733136" y="2895600"/>
            <a:ext cx="7696200" cy="3046988"/>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a:t>
            </a:r>
            <a:r>
              <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is Teaching? </a:t>
            </a:r>
          </a:p>
          <a:p>
            <a:pPr algn="ctr"/>
            <a:r>
              <a:rPr lang="en-US" sz="3200" b="1" dirty="0" smtClean="0">
                <a:solidFill>
                  <a:srgbClr val="FFFF00"/>
                </a:solidFill>
                <a:effectLst>
                  <a:outerShdw blurRad="38100" dist="38100" dir="2700000" algn="tl">
                    <a:srgbClr val="000000">
                      <a:alpha val="43137"/>
                    </a:srgbClr>
                  </a:outerShdw>
                </a:effectLst>
              </a:rPr>
              <a:t>Communicate clearly the Word of God</a:t>
            </a:r>
          </a:p>
          <a:p>
            <a:pPr algn="ctr"/>
            <a:r>
              <a:rPr lang="en-US" sz="3200" b="1" i="1" dirty="0">
                <a:solidFill>
                  <a:schemeClr val="bg1"/>
                </a:solidFill>
                <a:effectLst>
                  <a:outerShdw blurRad="38100" dist="38100" dir="2700000" algn="tl">
                    <a:srgbClr val="000000">
                      <a:alpha val="43137"/>
                    </a:srgbClr>
                  </a:outerShdw>
                </a:effectLst>
              </a:rPr>
              <a:t>Take heed to yourself and to the doctrine. Continue in them, for in doing this you will save both yourself and those who hear you</a:t>
            </a:r>
            <a:r>
              <a:rPr lang="en-US" sz="3200" b="1" i="1" dirty="0" smtClean="0">
                <a:solidFill>
                  <a:schemeClr val="bg1"/>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1 Timothy 4:16</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07906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0574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Teaching</a:t>
            </a:r>
          </a:p>
        </p:txBody>
      </p:sp>
      <p:sp>
        <p:nvSpPr>
          <p:cNvPr id="4" name="TextBox 3"/>
          <p:cNvSpPr txBox="1"/>
          <p:nvPr/>
        </p:nvSpPr>
        <p:spPr>
          <a:xfrm>
            <a:off x="762000" y="1828800"/>
            <a:ext cx="7696200" cy="4462760"/>
          </a:xfrm>
          <a:prstGeom prst="rect">
            <a:avLst/>
          </a:prstGeom>
          <a:solidFill>
            <a:schemeClr val="tx1"/>
          </a:solid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Example:</a:t>
            </a:r>
          </a:p>
          <a:p>
            <a:pPr algn="ctr"/>
            <a:r>
              <a:rPr lang="en-US" sz="3600" i="1" dirty="0">
                <a:solidFill>
                  <a:schemeClr val="bg1"/>
                </a:solidFill>
                <a:effectLst>
                  <a:outerShdw blurRad="38100" dist="38100" dir="2700000" algn="tl">
                    <a:srgbClr val="000000">
                      <a:alpha val="43137"/>
                    </a:srgbClr>
                  </a:outerShdw>
                </a:effectLst>
              </a:rPr>
              <a:t> You therefore, my son, be strong in the grace that is in Christ Jesus. </a:t>
            </a:r>
            <a:r>
              <a:rPr lang="en-US" sz="3600" i="1" dirty="0" smtClean="0">
                <a:solidFill>
                  <a:schemeClr val="bg1"/>
                </a:solidFill>
                <a:effectLst>
                  <a:outerShdw blurRad="38100" dist="38100" dir="2700000" algn="tl">
                    <a:srgbClr val="000000">
                      <a:alpha val="43137"/>
                    </a:srgbClr>
                  </a:outerShdw>
                </a:effectLst>
              </a:rPr>
              <a:t> </a:t>
            </a:r>
            <a:r>
              <a:rPr lang="en-US" sz="3600" i="1" dirty="0">
                <a:solidFill>
                  <a:schemeClr val="bg1"/>
                </a:solidFill>
                <a:effectLst>
                  <a:outerShdw blurRad="38100" dist="38100" dir="2700000" algn="tl">
                    <a:srgbClr val="000000">
                      <a:alpha val="43137"/>
                    </a:srgbClr>
                  </a:outerShdw>
                </a:effectLst>
              </a:rPr>
              <a:t>And the things that you have heard from me among many witnesses, commit these to faithful men who will be able to teach others also. </a:t>
            </a:r>
            <a:endParaRPr lang="en-US" sz="3200" dirty="0" smtClean="0">
              <a:solidFill>
                <a:schemeClr val="bg1"/>
              </a:solidFill>
              <a:effectLst>
                <a:outerShdw blurRad="38100" dist="38100" dir="2700000" algn="tl">
                  <a:srgbClr val="000000">
                    <a:alpha val="43137"/>
                  </a:srgbClr>
                </a:outerShdw>
              </a:effectLst>
            </a:endParaRPr>
          </a:p>
          <a:p>
            <a:pPr algn="ctr"/>
            <a:r>
              <a:rPr lang="en-US" sz="3200" dirty="0" smtClean="0">
                <a:solidFill>
                  <a:schemeClr val="bg1"/>
                </a:solidFill>
                <a:effectLst>
                  <a:outerShdw blurRad="38100" dist="38100" dir="2700000" algn="tl">
                    <a:srgbClr val="000000">
                      <a:alpha val="43137"/>
                    </a:srgbClr>
                  </a:outerShdw>
                </a:effectLst>
              </a:rPr>
              <a:t>2 Timothy 2:1-2</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52349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Teaching</a:t>
            </a:r>
          </a:p>
        </p:txBody>
      </p:sp>
      <p:sp>
        <p:nvSpPr>
          <p:cNvPr id="7" name="TextBox 6"/>
          <p:cNvSpPr txBox="1"/>
          <p:nvPr/>
        </p:nvSpPr>
        <p:spPr>
          <a:xfrm>
            <a:off x="733136" y="2362200"/>
            <a:ext cx="7696200" cy="1077218"/>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Teaching</a:t>
            </a:r>
          </a:p>
          <a:p>
            <a:pPr algn="ctr"/>
            <a:r>
              <a:rPr lang="en-US" sz="3200" b="1" dirty="0" smtClean="0">
                <a:solidFill>
                  <a:schemeClr val="bg1"/>
                </a:solidFill>
                <a:effectLst>
                  <a:outerShdw blurRad="38100" dist="38100" dir="2700000" algn="tl">
                    <a:srgbClr val="000000">
                      <a:alpha val="43137"/>
                    </a:srgbClr>
                  </a:outerShdw>
                </a:effectLst>
              </a:rPr>
              <a:t>Seen in 1 Corinthians 12:28</a:t>
            </a:r>
            <a:endParaRPr lang="en-US" sz="3200" b="1" dirty="0">
              <a:solidFill>
                <a:schemeClr val="bg1"/>
              </a:solidFill>
              <a:effectLst>
                <a:outerShdw blurRad="38100" dist="38100" dir="2700000" algn="tl">
                  <a:srgbClr val="000000">
                    <a:alpha val="43137"/>
                  </a:srgbClr>
                </a:outerShdw>
              </a:effectLst>
            </a:endParaRPr>
          </a:p>
        </p:txBody>
      </p:sp>
      <p:sp>
        <p:nvSpPr>
          <p:cNvPr id="3" name="TextBox 2"/>
          <p:cNvSpPr txBox="1"/>
          <p:nvPr/>
        </p:nvSpPr>
        <p:spPr>
          <a:xfrm>
            <a:off x="0" y="3581400"/>
            <a:ext cx="9144000" cy="3046988"/>
          </a:xfrm>
          <a:prstGeom prst="rect">
            <a:avLst/>
          </a:prstGeom>
          <a:noFill/>
        </p:spPr>
        <p:txBody>
          <a:bodyPr wrap="square" rtlCol="0">
            <a:spAutoFit/>
          </a:bodyPr>
          <a:lstStyle/>
          <a:p>
            <a:pPr marL="457200" indent="-457200">
              <a:buFont typeface="Arial" pitchFamily="34" charset="0"/>
              <a:buChar char="•"/>
            </a:pPr>
            <a:r>
              <a:rPr lang="en-US" sz="3200" b="1" dirty="0"/>
              <a:t>C</a:t>
            </a:r>
            <a:r>
              <a:rPr lang="en-US" sz="3200" b="1" dirty="0" smtClean="0"/>
              <a:t>ommunicate </a:t>
            </a:r>
            <a:r>
              <a:rPr lang="en-US" sz="3200" b="1" dirty="0"/>
              <a:t>biblical truth that inspires greater obedience to the Word of God</a:t>
            </a:r>
            <a:r>
              <a:rPr lang="en-US" sz="3200" b="1" dirty="0" smtClean="0"/>
              <a:t>;</a:t>
            </a:r>
          </a:p>
          <a:p>
            <a:pPr marL="457200" indent="-457200">
              <a:buFont typeface="Arial" pitchFamily="34" charset="0"/>
              <a:buChar char="•"/>
            </a:pPr>
            <a:endParaRPr lang="en-US" sz="3200" b="1" dirty="0" smtClean="0"/>
          </a:p>
          <a:p>
            <a:pPr marL="457200" indent="-457200">
              <a:buFont typeface="Arial" pitchFamily="34" charset="0"/>
              <a:buChar char="•"/>
            </a:pPr>
            <a:r>
              <a:rPr lang="en-US" sz="3200" b="1" dirty="0" smtClean="0"/>
              <a:t>Challenge </a:t>
            </a:r>
            <a:r>
              <a:rPr lang="en-US" sz="3200" b="1" dirty="0"/>
              <a:t>listeners simply and practically with the truths of Scripture</a:t>
            </a:r>
            <a:r>
              <a:rPr lang="en-US" sz="3200" b="1" dirty="0" smtClean="0"/>
              <a:t>;</a:t>
            </a:r>
          </a:p>
          <a:p>
            <a:pPr marL="457200" indent="-457200">
              <a:buFont typeface="Arial" pitchFamily="34" charset="0"/>
              <a:buChar char="•"/>
            </a:pPr>
            <a:endParaRPr lang="en-US" sz="3200" b="1" dirty="0" smtClean="0"/>
          </a:p>
        </p:txBody>
      </p:sp>
    </p:spTree>
    <p:extLst>
      <p:ext uri="{BB962C8B-B14F-4D97-AF65-F5344CB8AC3E}">
        <p14:creationId xmlns:p14="http://schemas.microsoft.com/office/powerpoint/2010/main" val="13169298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Teaching</a:t>
            </a: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Teaching</a:t>
            </a:r>
          </a:p>
        </p:txBody>
      </p:sp>
      <p:sp>
        <p:nvSpPr>
          <p:cNvPr id="3" name="TextBox 2"/>
          <p:cNvSpPr txBox="1"/>
          <p:nvPr/>
        </p:nvSpPr>
        <p:spPr>
          <a:xfrm>
            <a:off x="0" y="3200400"/>
            <a:ext cx="9144000" cy="4308872"/>
          </a:xfrm>
          <a:prstGeom prst="rect">
            <a:avLst/>
          </a:prstGeom>
          <a:noFill/>
        </p:spPr>
        <p:txBody>
          <a:bodyPr wrap="square" rtlCol="0">
            <a:spAutoFit/>
          </a:bodyPr>
          <a:lstStyle/>
          <a:p>
            <a:pPr marL="457200" indent="-457200">
              <a:buFont typeface="Arial" pitchFamily="34" charset="0"/>
              <a:buChar char="•"/>
            </a:pPr>
            <a:r>
              <a:rPr lang="en-US" sz="3200" b="1" dirty="0" smtClean="0"/>
              <a:t>Focus </a:t>
            </a:r>
            <a:r>
              <a:rPr lang="en-US" sz="3200" b="1" dirty="0"/>
              <a:t>on changing lives by helping others understand the Bible better</a:t>
            </a:r>
            <a:r>
              <a:rPr lang="en-US" sz="3200" b="1" dirty="0" smtClean="0"/>
              <a:t>;</a:t>
            </a:r>
          </a:p>
          <a:p>
            <a:pPr marL="457200" indent="-457200">
              <a:buFont typeface="Arial" pitchFamily="34" charset="0"/>
              <a:buChar char="•"/>
            </a:pPr>
            <a:endParaRPr lang="en-US" sz="3200" b="1" dirty="0" smtClean="0"/>
          </a:p>
          <a:p>
            <a:pPr marL="457200" indent="-457200">
              <a:buFont typeface="Arial" pitchFamily="34" charset="0"/>
              <a:buChar char="•"/>
            </a:pPr>
            <a:r>
              <a:rPr lang="en-US" sz="3200" b="1" dirty="0" smtClean="0"/>
              <a:t>Give </a:t>
            </a:r>
            <a:r>
              <a:rPr lang="en-US" sz="3200" b="1" dirty="0"/>
              <a:t>attention to details and </a:t>
            </a:r>
            <a:r>
              <a:rPr lang="en-US" sz="3200" b="1" dirty="0" smtClean="0"/>
              <a:t>accuracy;</a:t>
            </a:r>
          </a:p>
          <a:p>
            <a:pPr marL="457200" indent="-457200">
              <a:buFont typeface="Arial" pitchFamily="34" charset="0"/>
              <a:buChar char="•"/>
            </a:pPr>
            <a:endParaRPr lang="en-US" sz="3200" b="1" dirty="0" smtClean="0"/>
          </a:p>
          <a:p>
            <a:pPr marL="457200" indent="-457200">
              <a:buFont typeface="Arial" pitchFamily="34" charset="0"/>
              <a:buChar char="•"/>
            </a:pPr>
            <a:r>
              <a:rPr lang="en-US" sz="3200" b="1" dirty="0" smtClean="0"/>
              <a:t>Prepare </a:t>
            </a:r>
            <a:r>
              <a:rPr lang="en-US" sz="3200" b="1" dirty="0"/>
              <a:t>themselves through extended times of study and reflection.</a:t>
            </a:r>
          </a:p>
          <a:p>
            <a:pPr marL="342900" indent="-342900">
              <a:buFont typeface="Arial" pitchFamily="34" charset="0"/>
              <a:buChar char="•"/>
            </a:pPr>
            <a:endParaRPr lang="en-US" sz="32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285750" indent="-285750">
              <a:buFont typeface="Arial" pitchFamily="34" charset="0"/>
              <a:buChar char="•"/>
            </a:pPr>
            <a:endParaRPr lang="en-US" b="1" dirty="0"/>
          </a:p>
        </p:txBody>
      </p:sp>
    </p:spTree>
    <p:extLst>
      <p:ext uri="{BB962C8B-B14F-4D97-AF65-F5344CB8AC3E}">
        <p14:creationId xmlns:p14="http://schemas.microsoft.com/office/powerpoint/2010/main" val="375267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Teaching</a:t>
            </a: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Teaching</a:t>
            </a:r>
          </a:p>
        </p:txBody>
      </p:sp>
      <p:sp>
        <p:nvSpPr>
          <p:cNvPr id="3" name="TextBox 2"/>
          <p:cNvSpPr txBox="1"/>
          <p:nvPr/>
        </p:nvSpPr>
        <p:spPr>
          <a:xfrm>
            <a:off x="443948" y="3352800"/>
            <a:ext cx="3581400" cy="2585323"/>
          </a:xfrm>
          <a:prstGeom prst="rect">
            <a:avLst/>
          </a:prstGeom>
          <a:noFill/>
        </p:spPr>
        <p:txBody>
          <a:bodyPr wrap="square" rtlCol="0">
            <a:spAutoFit/>
          </a:bodyPr>
          <a:lstStyle/>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Organized</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Enthusiastic</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Authoritative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Expressive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endParaRPr lang="en-US" dirty="0"/>
          </a:p>
        </p:txBody>
      </p:sp>
      <p:sp>
        <p:nvSpPr>
          <p:cNvPr id="10" name="TextBox 9"/>
          <p:cNvSpPr txBox="1"/>
          <p:nvPr/>
        </p:nvSpPr>
        <p:spPr>
          <a:xfrm>
            <a:off x="5059018" y="3352086"/>
            <a:ext cx="3581400" cy="2585323"/>
          </a:xfrm>
          <a:prstGeom prst="rect">
            <a:avLst/>
          </a:prstGeom>
          <a:noFill/>
        </p:spPr>
        <p:txBody>
          <a:bodyPr wrap="square" rtlCol="0">
            <a:spAutoFit/>
          </a:bodyPr>
          <a:lstStyle/>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Articulate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Disciplined</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Analytical</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Practical</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3832255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39"/>
            <a:ext cx="9220200" cy="2067339"/>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Teaching</a:t>
            </a:r>
            <a:endParaRPr lang="en-US" dirty="0">
              <a:effectLst>
                <a:outerShdw blurRad="38100" dist="38100" dir="2700000" algn="tl">
                  <a:srgbClr val="000000">
                    <a:alpha val="43137"/>
                  </a:srgbClr>
                </a:outerShdw>
              </a:effectLst>
            </a:endParaRPr>
          </a:p>
        </p:txBody>
      </p:sp>
      <p:sp>
        <p:nvSpPr>
          <p:cNvPr id="4" name="TextBox 3"/>
          <p:cNvSpPr txBox="1"/>
          <p:nvPr/>
        </p:nvSpPr>
        <p:spPr>
          <a:xfrm>
            <a:off x="762000" y="2209800"/>
            <a:ext cx="7696200" cy="3477875"/>
          </a:xfrm>
          <a:prstGeom prst="rect">
            <a:avLst/>
          </a:prstGeom>
          <a:solidFill>
            <a:srgbClr val="C00000"/>
          </a:solid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Note: (Everyone to teach others)</a:t>
            </a:r>
          </a:p>
          <a:p>
            <a:pPr algn="ctr"/>
            <a:r>
              <a:rPr lang="en-US" sz="3200" b="1" dirty="0" smtClean="0">
                <a:solidFill>
                  <a:schemeClr val="bg1"/>
                </a:solidFill>
                <a:effectLst>
                  <a:outerShdw blurRad="38100" dist="38100" dir="2700000" algn="tl">
                    <a:srgbClr val="000000">
                      <a:alpha val="43137"/>
                    </a:srgbClr>
                  </a:outerShdw>
                </a:effectLst>
              </a:rPr>
              <a:t>Matthew 28:19-20</a:t>
            </a:r>
          </a:p>
          <a:p>
            <a:pPr algn="ctr"/>
            <a:r>
              <a:rPr lang="en-US" sz="3200" b="1" i="1" dirty="0">
                <a:solidFill>
                  <a:schemeClr val="bg1"/>
                </a:solidFill>
                <a:effectLst>
                  <a:outerShdw blurRad="38100" dist="38100" dir="2700000" algn="tl">
                    <a:srgbClr val="000000">
                      <a:alpha val="43137"/>
                    </a:srgbClr>
                  </a:outerShdw>
                </a:effectLst>
              </a:rPr>
              <a:t>Go therefore[c] and make disciples of all the nations, baptizing them in the name of the Father and of the Son and of the Holy Spirit, </a:t>
            </a:r>
            <a:r>
              <a:rPr lang="en-US" sz="3200" b="1" i="1" dirty="0" smtClean="0">
                <a:solidFill>
                  <a:schemeClr val="bg1"/>
                </a:solidFill>
                <a:effectLst>
                  <a:outerShdw blurRad="38100" dist="38100" dir="2700000" algn="tl">
                    <a:srgbClr val="000000">
                      <a:alpha val="43137"/>
                    </a:srgbClr>
                  </a:outerShdw>
                </a:effectLst>
              </a:rPr>
              <a:t>teaching </a:t>
            </a:r>
            <a:r>
              <a:rPr lang="en-US" sz="3200" b="1" i="1" dirty="0">
                <a:solidFill>
                  <a:schemeClr val="bg1"/>
                </a:solidFill>
                <a:effectLst>
                  <a:outerShdw blurRad="38100" dist="38100" dir="2700000" algn="tl">
                    <a:srgbClr val="000000">
                      <a:alpha val="43137"/>
                    </a:srgbClr>
                  </a:outerShdw>
                </a:effectLst>
              </a:rPr>
              <a:t>them to observe all things </a:t>
            </a:r>
            <a:endParaRPr lang="en-US" sz="3200" b="1" i="1" dirty="0" smtClean="0">
              <a:solidFill>
                <a:schemeClr val="bg1"/>
              </a:solidFill>
              <a:effectLst>
                <a:outerShdw blurRad="38100" dist="38100" dir="2700000" algn="tl">
                  <a:srgbClr val="000000">
                    <a:alpha val="43137"/>
                  </a:srgbClr>
                </a:outerShdw>
              </a:effectLst>
            </a:endParaRPr>
          </a:p>
          <a:p>
            <a:pPr algn="ctr"/>
            <a:r>
              <a:rPr lang="en-US" sz="3200" b="1" i="1" dirty="0" smtClean="0">
                <a:solidFill>
                  <a:schemeClr val="bg1"/>
                </a:solidFill>
                <a:effectLst>
                  <a:outerShdw blurRad="38100" dist="38100" dir="2700000" algn="tl">
                    <a:srgbClr val="000000">
                      <a:alpha val="43137"/>
                    </a:srgbClr>
                  </a:outerShdw>
                </a:effectLst>
              </a:rPr>
              <a:t>that </a:t>
            </a:r>
            <a:r>
              <a:rPr lang="en-US" sz="3200" b="1" i="1" dirty="0">
                <a:solidFill>
                  <a:schemeClr val="bg1"/>
                </a:solidFill>
                <a:effectLst>
                  <a:outerShdw blurRad="38100" dist="38100" dir="2700000" algn="tl">
                    <a:srgbClr val="000000">
                      <a:alpha val="43137"/>
                    </a:srgbClr>
                  </a:outerShdw>
                </a:effectLst>
              </a:rPr>
              <a:t>I have commanded </a:t>
            </a:r>
            <a:r>
              <a:rPr lang="en-US" sz="3200" b="1" i="1" dirty="0" smtClean="0">
                <a:solidFill>
                  <a:schemeClr val="bg1"/>
                </a:solidFill>
                <a:effectLst>
                  <a:outerShdw blurRad="38100" dist="38100" dir="2700000" algn="tl">
                    <a:srgbClr val="000000">
                      <a:alpha val="43137"/>
                    </a:srgbClr>
                  </a:outerShdw>
                </a:effectLst>
              </a:rPr>
              <a:t>you…</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20393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3406" y="3810000"/>
            <a:ext cx="7772400" cy="1927225"/>
          </a:xfrm>
        </p:spPr>
        <p:txBody>
          <a:bodyPr>
            <a:normAutofit fontScale="90000"/>
          </a:bodyPr>
          <a:lstStyle/>
          <a:p>
            <a:r>
              <a:rPr lang="en-US" dirty="0" smtClean="0">
                <a:effectLst>
                  <a:outerShdw blurRad="38100" dist="38100" dir="2700000" algn="tl">
                    <a:srgbClr val="000000">
                      <a:alpha val="43137"/>
                    </a:srgbClr>
                  </a:outerShdw>
                </a:effectLst>
              </a:rPr>
              <a:t>God’s Provision for Your Life</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Romans 12</a:t>
            </a:r>
            <a:br>
              <a:rPr lang="en-US" dirty="0" smtClean="0">
                <a:effectLst>
                  <a:outerShdw blurRad="38100" dist="38100" dir="2700000" algn="tl">
                    <a:srgbClr val="000000">
                      <a:alpha val="43137"/>
                    </a:srgbClr>
                  </a:outerShdw>
                </a:effectLst>
              </a:rPr>
            </a:br>
            <a:r>
              <a:rPr lang="en-US" sz="3600" dirty="0" smtClean="0"/>
              <a:t>Let’s Read the Text</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721" y="685800"/>
            <a:ext cx="7393770" cy="2512320"/>
          </a:xfrm>
          <a:prstGeom prst="rect">
            <a:avLst/>
          </a:prstGeom>
        </p:spPr>
      </p:pic>
    </p:spTree>
    <p:extLst>
      <p:ext uri="{BB962C8B-B14F-4D97-AF65-F5344CB8AC3E}">
        <p14:creationId xmlns:p14="http://schemas.microsoft.com/office/powerpoint/2010/main" val="1936003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1336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Exhortation</a:t>
            </a:r>
            <a:endParaRPr lang="en-US" dirty="0">
              <a:effectLst>
                <a:outerShdw blurRad="38100" dist="38100" dir="2700000" algn="tl">
                  <a:srgbClr val="000000">
                    <a:alpha val="43137"/>
                  </a:srgbClr>
                </a:outerShdw>
              </a:effectLst>
            </a:endParaRPr>
          </a:p>
        </p:txBody>
      </p:sp>
      <p:sp>
        <p:nvSpPr>
          <p:cNvPr id="3" name="TextBox 2"/>
          <p:cNvSpPr txBox="1"/>
          <p:nvPr/>
        </p:nvSpPr>
        <p:spPr>
          <a:xfrm>
            <a:off x="457200" y="2209800"/>
            <a:ext cx="8305800" cy="1815882"/>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he who exhorts, </a:t>
            </a:r>
          </a:p>
          <a:p>
            <a:pPr algn="ctr"/>
            <a:r>
              <a:rPr lang="en-US" sz="4000" b="1" dirty="0" smtClean="0">
                <a:effectLst>
                  <a:outerShdw blurRad="38100" dist="38100" dir="2700000" algn="tl">
                    <a:srgbClr val="000000">
                      <a:alpha val="43137"/>
                    </a:srgbClr>
                  </a:outerShdw>
                </a:effectLst>
              </a:rPr>
              <a:t>in exhortation;</a:t>
            </a:r>
          </a:p>
          <a:p>
            <a:pPr algn="ctr"/>
            <a:r>
              <a:rPr lang="en-US" sz="3200" b="1" dirty="0" smtClean="0">
                <a:effectLst>
                  <a:outerShdw blurRad="38100" dist="38100" dir="2700000" algn="tl">
                    <a:srgbClr val="000000">
                      <a:alpha val="43137"/>
                    </a:srgbClr>
                  </a:outerShdw>
                </a:effectLst>
              </a:rPr>
              <a:t>Romans 12:7</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77501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Exhortation</a:t>
            </a:r>
          </a:p>
        </p:txBody>
      </p:sp>
      <p:sp>
        <p:nvSpPr>
          <p:cNvPr id="7" name="TextBox 6"/>
          <p:cNvSpPr txBox="1"/>
          <p:nvPr/>
        </p:nvSpPr>
        <p:spPr>
          <a:xfrm>
            <a:off x="733136" y="2895600"/>
            <a:ext cx="7696200" cy="2554545"/>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a:t>
            </a:r>
            <a:r>
              <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is Exhortation? </a:t>
            </a:r>
          </a:p>
          <a:p>
            <a:pPr algn="ctr"/>
            <a:r>
              <a:rPr lang="en-US" sz="3200" b="1" dirty="0" smtClean="0">
                <a:solidFill>
                  <a:srgbClr val="FFFF00"/>
                </a:solidFill>
                <a:effectLst>
                  <a:outerShdw blurRad="38100" dist="38100" dir="2700000" algn="tl">
                    <a:srgbClr val="000000">
                      <a:alpha val="43137"/>
                    </a:srgbClr>
                  </a:outerShdw>
                </a:effectLst>
              </a:rPr>
              <a:t>Ministering words </a:t>
            </a:r>
            <a:r>
              <a:rPr lang="en-US" sz="3200" b="1" dirty="0">
                <a:solidFill>
                  <a:srgbClr val="FFFF00"/>
                </a:solidFill>
                <a:effectLst>
                  <a:outerShdw blurRad="38100" dist="38100" dir="2700000" algn="tl">
                    <a:srgbClr val="000000">
                      <a:alpha val="43137"/>
                    </a:srgbClr>
                  </a:outerShdw>
                </a:effectLst>
              </a:rPr>
              <a:t>of consolation, encouragement, comfort, and counsel to other members of the body in such a way that they feel helped </a:t>
            </a:r>
            <a:r>
              <a:rPr lang="en-US" sz="3200" b="1" dirty="0" smtClean="0">
                <a:solidFill>
                  <a:srgbClr val="FFFF00"/>
                </a:solidFill>
                <a:effectLst>
                  <a:outerShdw blurRad="38100" dist="38100" dir="2700000" algn="tl">
                    <a:srgbClr val="000000">
                      <a:alpha val="43137"/>
                    </a:srgbClr>
                  </a:outerShdw>
                </a:effectLst>
              </a:rPr>
              <a:t>and healed </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01179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0574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Exhortation</a:t>
            </a:r>
          </a:p>
        </p:txBody>
      </p:sp>
      <p:sp>
        <p:nvSpPr>
          <p:cNvPr id="4" name="TextBox 3"/>
          <p:cNvSpPr txBox="1"/>
          <p:nvPr/>
        </p:nvSpPr>
        <p:spPr>
          <a:xfrm>
            <a:off x="762000" y="1828800"/>
            <a:ext cx="7696200" cy="4462760"/>
          </a:xfrm>
          <a:prstGeom prst="rect">
            <a:avLst/>
          </a:prstGeom>
          <a:solidFill>
            <a:schemeClr val="tx1"/>
          </a:solid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Example:</a:t>
            </a:r>
          </a:p>
          <a:p>
            <a:pPr algn="ctr"/>
            <a:r>
              <a:rPr lang="en-US" sz="3600" i="1" dirty="0">
                <a:solidFill>
                  <a:schemeClr val="bg1"/>
                </a:solidFill>
                <a:effectLst>
                  <a:outerShdw blurRad="38100" dist="38100" dir="2700000" algn="tl">
                    <a:srgbClr val="000000">
                      <a:alpha val="43137"/>
                    </a:srgbClr>
                  </a:outerShdw>
                </a:effectLst>
              </a:rPr>
              <a:t> </a:t>
            </a:r>
            <a:r>
              <a:rPr lang="en-US" sz="3600" i="1" dirty="0" smtClean="0">
                <a:solidFill>
                  <a:schemeClr val="bg1"/>
                </a:solidFill>
                <a:effectLst>
                  <a:outerShdw blurRad="38100" dist="38100" dir="2700000" algn="tl">
                    <a:srgbClr val="000000">
                      <a:alpha val="43137"/>
                    </a:srgbClr>
                  </a:outerShdw>
                </a:effectLst>
              </a:rPr>
              <a:t>…they </a:t>
            </a:r>
            <a:r>
              <a:rPr lang="en-US" sz="3600" i="1" dirty="0">
                <a:solidFill>
                  <a:schemeClr val="bg1"/>
                </a:solidFill>
                <a:effectLst>
                  <a:outerShdw blurRad="38100" dist="38100" dir="2700000" algn="tl">
                    <a:srgbClr val="000000">
                      <a:alpha val="43137"/>
                    </a:srgbClr>
                  </a:outerShdw>
                </a:effectLst>
              </a:rPr>
              <a:t>sent out Barnabas to go as far as Antioch. </a:t>
            </a:r>
            <a:r>
              <a:rPr lang="en-US" sz="3600" i="1" dirty="0" smtClean="0">
                <a:solidFill>
                  <a:schemeClr val="bg1"/>
                </a:solidFill>
                <a:effectLst>
                  <a:outerShdw blurRad="38100" dist="38100" dir="2700000" algn="tl">
                    <a:srgbClr val="000000">
                      <a:alpha val="43137"/>
                    </a:srgbClr>
                  </a:outerShdw>
                </a:effectLst>
              </a:rPr>
              <a:t>When </a:t>
            </a:r>
            <a:r>
              <a:rPr lang="en-US" sz="3600" i="1" dirty="0">
                <a:solidFill>
                  <a:schemeClr val="bg1"/>
                </a:solidFill>
                <a:effectLst>
                  <a:outerShdw blurRad="38100" dist="38100" dir="2700000" algn="tl">
                    <a:srgbClr val="000000">
                      <a:alpha val="43137"/>
                    </a:srgbClr>
                  </a:outerShdw>
                </a:effectLst>
              </a:rPr>
              <a:t>he came and had seen the grace of God, he was glad, and encouraged them all that with purpose of heart they should continue with the Lord</a:t>
            </a:r>
            <a:r>
              <a:rPr lang="en-US" sz="3600" i="1" dirty="0" smtClean="0">
                <a:solidFill>
                  <a:schemeClr val="bg1"/>
                </a:solidFill>
                <a:effectLst>
                  <a:outerShdw blurRad="38100" dist="38100" dir="2700000" algn="tl">
                    <a:srgbClr val="000000">
                      <a:alpha val="43137"/>
                    </a:srgbClr>
                  </a:outerShdw>
                </a:effectLst>
              </a:rPr>
              <a:t>.</a:t>
            </a:r>
          </a:p>
          <a:p>
            <a:pPr algn="ctr"/>
            <a:r>
              <a:rPr lang="en-US" sz="3200" dirty="0" smtClean="0">
                <a:solidFill>
                  <a:schemeClr val="bg1"/>
                </a:solidFill>
                <a:effectLst>
                  <a:outerShdw blurRad="38100" dist="38100" dir="2700000" algn="tl">
                    <a:srgbClr val="000000">
                      <a:alpha val="43137"/>
                    </a:srgbClr>
                  </a:outerShdw>
                </a:effectLst>
              </a:rPr>
              <a:t>Acts 11:22-23</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100652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Exhortation</a:t>
            </a: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Exhortation</a:t>
            </a:r>
          </a:p>
        </p:txBody>
      </p:sp>
      <p:sp>
        <p:nvSpPr>
          <p:cNvPr id="3" name="TextBox 2"/>
          <p:cNvSpPr txBox="1"/>
          <p:nvPr/>
        </p:nvSpPr>
        <p:spPr>
          <a:xfrm>
            <a:off x="9236" y="2895600"/>
            <a:ext cx="9144000" cy="4031873"/>
          </a:xfrm>
          <a:prstGeom prst="rect">
            <a:avLst/>
          </a:prstGeom>
          <a:noFill/>
        </p:spPr>
        <p:txBody>
          <a:bodyPr wrap="square" rtlCol="0">
            <a:spAutoFit/>
          </a:bodyPr>
          <a:lstStyle/>
          <a:p>
            <a:pPr marL="457200" indent="-457200">
              <a:buFont typeface="Arial" pitchFamily="34" charset="0"/>
              <a:buChar char="•"/>
            </a:pPr>
            <a:r>
              <a:rPr lang="en-US" sz="3200" b="1" dirty="0" smtClean="0">
                <a:effectLst>
                  <a:outerShdw blurRad="38100" dist="38100" dir="2700000" algn="tl">
                    <a:srgbClr val="000000">
                      <a:alpha val="43137"/>
                    </a:srgbClr>
                  </a:outerShdw>
                </a:effectLst>
              </a:rPr>
              <a:t>Come alongside </a:t>
            </a:r>
            <a:r>
              <a:rPr lang="en-US" sz="3200" b="1" dirty="0">
                <a:effectLst>
                  <a:outerShdw blurRad="38100" dist="38100" dir="2700000" algn="tl">
                    <a:srgbClr val="000000">
                      <a:alpha val="43137"/>
                    </a:srgbClr>
                  </a:outerShdw>
                </a:effectLst>
              </a:rPr>
              <a:t>of those who are discouraged to strengthen and reassure them</a:t>
            </a:r>
            <a:r>
              <a:rPr lang="en-US" sz="3200" b="1" dirty="0" smtClean="0">
                <a:effectLst>
                  <a:outerShdw blurRad="38100" dist="38100" dir="2700000" algn="tl">
                    <a:srgbClr val="000000">
                      <a:alpha val="43137"/>
                    </a:srgbClr>
                  </a:outerShdw>
                </a:effectLst>
              </a:rPr>
              <a:t>;</a:t>
            </a:r>
          </a:p>
          <a:p>
            <a:pPr marL="457200" indent="-457200">
              <a:buFont typeface="Arial" pitchFamily="34" charset="0"/>
              <a:buChar char="•"/>
            </a:pPr>
            <a:endParaRPr lang="en-US" sz="3200" b="1" dirty="0" smtClean="0">
              <a:effectLst>
                <a:outerShdw blurRad="38100" dist="38100" dir="2700000" algn="tl">
                  <a:srgbClr val="000000">
                    <a:alpha val="43137"/>
                  </a:srgbClr>
                </a:outerShdw>
              </a:effectLst>
            </a:endParaRPr>
          </a:p>
          <a:p>
            <a:pPr marL="457200" indent="-457200">
              <a:buFont typeface="Arial" pitchFamily="34" charset="0"/>
              <a:buChar char="•"/>
            </a:pPr>
            <a:r>
              <a:rPr lang="en-US" sz="3200" b="1" dirty="0" smtClean="0">
                <a:effectLst>
                  <a:outerShdw blurRad="38100" dist="38100" dir="2700000" algn="tl">
                    <a:srgbClr val="000000">
                      <a:alpha val="43137"/>
                    </a:srgbClr>
                  </a:outerShdw>
                </a:effectLst>
              </a:rPr>
              <a:t>Confront</a:t>
            </a:r>
            <a:r>
              <a:rPr lang="en-US" sz="3200" b="1" dirty="0">
                <a:effectLst>
                  <a:outerShdw blurRad="38100" dist="38100" dir="2700000" algn="tl">
                    <a:srgbClr val="000000">
                      <a:alpha val="43137"/>
                    </a:srgbClr>
                  </a:outerShdw>
                </a:effectLst>
              </a:rPr>
              <a:t>, challenge, </a:t>
            </a:r>
            <a:r>
              <a:rPr lang="en-US" sz="3200" b="1" dirty="0" smtClean="0">
                <a:effectLst>
                  <a:outerShdw blurRad="38100" dist="38100" dir="2700000" algn="tl">
                    <a:srgbClr val="000000">
                      <a:alpha val="43137"/>
                    </a:srgbClr>
                  </a:outerShdw>
                </a:effectLst>
              </a:rPr>
              <a:t>and </a:t>
            </a:r>
            <a:r>
              <a:rPr lang="en-US" sz="3200" b="1" dirty="0">
                <a:effectLst>
                  <a:outerShdw blurRad="38100" dist="38100" dir="2700000" algn="tl">
                    <a:srgbClr val="000000">
                      <a:alpha val="43137"/>
                    </a:srgbClr>
                  </a:outerShdw>
                </a:effectLst>
              </a:rPr>
              <a:t>encourage </a:t>
            </a:r>
            <a:r>
              <a:rPr lang="en-US" sz="3200" b="1" dirty="0" smtClean="0">
                <a:effectLst>
                  <a:outerShdw blurRad="38100" dist="38100" dir="2700000" algn="tl">
                    <a:srgbClr val="000000">
                      <a:alpha val="43137"/>
                    </a:srgbClr>
                  </a:outerShdw>
                </a:effectLst>
              </a:rPr>
              <a:t>people in their walk of faith;</a:t>
            </a:r>
          </a:p>
          <a:p>
            <a:pPr marL="457200" indent="-457200">
              <a:buFont typeface="Arial" pitchFamily="34" charset="0"/>
              <a:buChar char="•"/>
            </a:pPr>
            <a:endParaRPr lang="en-US" sz="3200" b="1" dirty="0" smtClean="0">
              <a:effectLst>
                <a:outerShdw blurRad="38100" dist="38100" dir="2700000" algn="tl">
                  <a:srgbClr val="000000">
                    <a:alpha val="43137"/>
                  </a:srgbClr>
                </a:outerShdw>
              </a:effectLst>
            </a:endParaRPr>
          </a:p>
          <a:p>
            <a:pPr marL="457200" indent="-457200">
              <a:buFont typeface="Arial" pitchFamily="34" charset="0"/>
              <a:buChar char="•"/>
            </a:pPr>
            <a:r>
              <a:rPr lang="en-US" sz="3200" b="1" dirty="0" smtClean="0">
                <a:effectLst>
                  <a:outerShdw blurRad="38100" dist="38100" dir="2700000" algn="tl">
                    <a:srgbClr val="000000">
                      <a:alpha val="43137"/>
                    </a:srgbClr>
                  </a:outerShdw>
                </a:effectLst>
              </a:rPr>
              <a:t>Help </a:t>
            </a:r>
            <a:r>
              <a:rPr lang="en-US" sz="3200" b="1" dirty="0">
                <a:effectLst>
                  <a:outerShdw blurRad="38100" dist="38100" dir="2700000" algn="tl">
                    <a:srgbClr val="000000">
                      <a:alpha val="43137"/>
                    </a:srgbClr>
                  </a:outerShdw>
                </a:effectLst>
              </a:rPr>
              <a:t>others change their behavior by applying biblical truth</a:t>
            </a:r>
            <a:r>
              <a:rPr lang="en-US" sz="3200" b="1" dirty="0" smtClean="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5747098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Exhortation</a:t>
            </a: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Exhortation</a:t>
            </a:r>
          </a:p>
        </p:txBody>
      </p:sp>
      <p:sp>
        <p:nvSpPr>
          <p:cNvPr id="3" name="TextBox 2"/>
          <p:cNvSpPr txBox="1"/>
          <p:nvPr/>
        </p:nvSpPr>
        <p:spPr>
          <a:xfrm>
            <a:off x="9236" y="3200400"/>
            <a:ext cx="9144000" cy="3539430"/>
          </a:xfrm>
          <a:prstGeom prst="rect">
            <a:avLst/>
          </a:prstGeom>
          <a:noFill/>
        </p:spPr>
        <p:txBody>
          <a:bodyPr wrap="square" rtlCol="0">
            <a:spAutoFit/>
          </a:bodyPr>
          <a:lstStyle/>
          <a:p>
            <a:pPr marL="457200" indent="-457200">
              <a:buFont typeface="Arial" pitchFamily="34" charset="0"/>
              <a:buChar char="•"/>
            </a:pPr>
            <a:r>
              <a:rPr lang="en-US" sz="3200" b="1" dirty="0" smtClean="0">
                <a:effectLst>
                  <a:outerShdw blurRad="38100" dist="38100" dir="2700000" algn="tl">
                    <a:srgbClr val="000000">
                      <a:alpha val="43137"/>
                    </a:srgbClr>
                  </a:outerShdw>
                </a:effectLst>
              </a:rPr>
              <a:t>Often </a:t>
            </a:r>
            <a:r>
              <a:rPr lang="en-US" sz="3200" b="1" dirty="0">
                <a:effectLst>
                  <a:outerShdw blurRad="38100" dist="38100" dir="2700000" algn="tl">
                    <a:srgbClr val="000000">
                      <a:alpha val="43137"/>
                    </a:srgbClr>
                  </a:outerShdw>
                </a:effectLst>
              </a:rPr>
              <a:t>have people around them because they cheer them up by their simple attitude and demeanor and down-to-earth advice</a:t>
            </a:r>
            <a:r>
              <a:rPr lang="en-US" sz="3200" b="1" dirty="0" smtClean="0">
                <a:effectLst>
                  <a:outerShdw blurRad="38100" dist="38100" dir="2700000" algn="tl">
                    <a:srgbClr val="000000">
                      <a:alpha val="43137"/>
                    </a:srgbClr>
                  </a:outerShdw>
                </a:effectLst>
              </a:rPr>
              <a:t>; </a:t>
            </a:r>
          </a:p>
          <a:p>
            <a:pPr marL="457200" indent="-457200">
              <a:buFont typeface="Arial" pitchFamily="34" charset="0"/>
              <a:buChar char="•"/>
            </a:pPr>
            <a:endParaRPr lang="en-US" sz="3200" b="1" dirty="0" smtClean="0">
              <a:effectLst>
                <a:outerShdw blurRad="38100" dist="38100" dir="2700000" algn="tl">
                  <a:srgbClr val="000000">
                    <a:alpha val="43137"/>
                  </a:srgbClr>
                </a:outerShdw>
              </a:effectLst>
            </a:endParaRPr>
          </a:p>
          <a:p>
            <a:pPr marL="457200" indent="-457200">
              <a:buFont typeface="Arial" pitchFamily="34" charset="0"/>
              <a:buChar char="•"/>
            </a:pPr>
            <a:r>
              <a:rPr lang="en-US" sz="3200" b="1" dirty="0" smtClean="0">
                <a:effectLst>
                  <a:outerShdw blurRad="38100" dist="38100" dir="2700000" algn="tl">
                    <a:srgbClr val="000000">
                      <a:alpha val="43137"/>
                    </a:srgbClr>
                  </a:outerShdw>
                </a:effectLst>
              </a:rPr>
              <a:t>Emphasize </a:t>
            </a:r>
            <a:r>
              <a:rPr lang="en-US" sz="3200" b="1" dirty="0">
                <a:effectLst>
                  <a:outerShdw blurRad="38100" dist="38100" dir="2700000" algn="tl">
                    <a:srgbClr val="000000">
                      <a:alpha val="43137"/>
                    </a:srgbClr>
                  </a:outerShdw>
                </a:effectLst>
              </a:rPr>
              <a:t>God’s promises and </a:t>
            </a:r>
            <a:r>
              <a:rPr lang="en-US" sz="3200" b="1" dirty="0" smtClean="0">
                <a:effectLst>
                  <a:outerShdw blurRad="38100" dist="38100" dir="2700000" algn="tl">
                    <a:srgbClr val="000000">
                      <a:alpha val="43137"/>
                    </a:srgbClr>
                  </a:outerShdw>
                </a:effectLst>
              </a:rPr>
              <a:t>confidence </a:t>
            </a:r>
            <a:r>
              <a:rPr lang="en-US" sz="3200" b="1" dirty="0">
                <a:effectLst>
                  <a:outerShdw blurRad="38100" dist="38100" dir="2700000" algn="tl">
                    <a:srgbClr val="000000">
                      <a:alpha val="43137"/>
                    </a:srgbClr>
                  </a:outerShdw>
                </a:effectLst>
              </a:rPr>
              <a:t>in the Lord’s will.</a:t>
            </a:r>
          </a:p>
          <a:p>
            <a:pPr marL="457200" indent="-457200">
              <a:buFont typeface="Arial" pitchFamily="34" charset="0"/>
              <a:buChar char="•"/>
            </a:pPr>
            <a:endParaRPr lang="en-US" sz="32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560121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Exhortation</a:t>
            </a:r>
            <a:endParaRPr lang="en-US" dirty="0">
              <a:effectLst>
                <a:outerShdw blurRad="38100" dist="38100" dir="2700000" algn="tl">
                  <a:srgbClr val="000000">
                    <a:alpha val="43137"/>
                  </a:srgbClr>
                </a:outerShdw>
              </a:effectLst>
            </a:endParaRP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Exhortation</a:t>
            </a:r>
            <a:endPar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TextBox 2"/>
          <p:cNvSpPr txBox="1"/>
          <p:nvPr/>
        </p:nvSpPr>
        <p:spPr>
          <a:xfrm>
            <a:off x="443948" y="3352800"/>
            <a:ext cx="3581400" cy="2308324"/>
          </a:xfrm>
          <a:prstGeom prst="rect">
            <a:avLst/>
          </a:prstGeom>
          <a:noFill/>
        </p:spPr>
        <p:txBody>
          <a:bodyPr wrap="square" rtlCol="0">
            <a:spAutoFit/>
          </a:bodyPr>
          <a:lstStyle/>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Positive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Motivating</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Challenging</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Sensitive</a:t>
            </a:r>
            <a:endParaRPr lang="en-US" dirty="0"/>
          </a:p>
        </p:txBody>
      </p:sp>
      <p:sp>
        <p:nvSpPr>
          <p:cNvPr id="9" name="TextBox 8"/>
          <p:cNvSpPr txBox="1"/>
          <p:nvPr/>
        </p:nvSpPr>
        <p:spPr>
          <a:xfrm>
            <a:off x="4800600" y="3276600"/>
            <a:ext cx="3581400" cy="2585323"/>
          </a:xfrm>
          <a:prstGeom prst="rect">
            <a:avLst/>
          </a:prstGeom>
          <a:noFill/>
        </p:spPr>
        <p:txBody>
          <a:bodyPr wrap="square" rtlCol="0">
            <a:spAutoFit/>
          </a:bodyPr>
          <a:lstStyle/>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Reassuring</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Supportive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Trustworthy</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Optimistic</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endParaRPr lang="en-US" dirty="0"/>
          </a:p>
        </p:txBody>
      </p:sp>
    </p:spTree>
    <p:extLst>
      <p:ext uri="{BB962C8B-B14F-4D97-AF65-F5344CB8AC3E}">
        <p14:creationId xmlns:p14="http://schemas.microsoft.com/office/powerpoint/2010/main" val="3997702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39"/>
            <a:ext cx="9220200" cy="2067339"/>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Exhortation</a:t>
            </a:r>
          </a:p>
        </p:txBody>
      </p:sp>
      <p:sp>
        <p:nvSpPr>
          <p:cNvPr id="4" name="TextBox 3"/>
          <p:cNvSpPr txBox="1"/>
          <p:nvPr/>
        </p:nvSpPr>
        <p:spPr>
          <a:xfrm>
            <a:off x="762000" y="2209800"/>
            <a:ext cx="7696200" cy="3970318"/>
          </a:xfrm>
          <a:prstGeom prst="rect">
            <a:avLst/>
          </a:prstGeom>
          <a:solidFill>
            <a:srgbClr val="C00000"/>
          </a:solid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Note: (Everyone to exhort others)</a:t>
            </a:r>
          </a:p>
          <a:p>
            <a:pPr algn="ctr"/>
            <a:r>
              <a:rPr lang="en-US" sz="3200" b="1" dirty="0" smtClean="0">
                <a:solidFill>
                  <a:schemeClr val="bg1"/>
                </a:solidFill>
                <a:effectLst>
                  <a:outerShdw blurRad="38100" dist="38100" dir="2700000" algn="tl">
                    <a:srgbClr val="000000">
                      <a:alpha val="43137"/>
                    </a:srgbClr>
                  </a:outerShdw>
                </a:effectLst>
              </a:rPr>
              <a:t>Hebrews 10:24-25</a:t>
            </a:r>
          </a:p>
          <a:p>
            <a:pPr algn="ctr"/>
            <a:r>
              <a:rPr lang="en-US" sz="3200" b="1" i="1" dirty="0">
                <a:solidFill>
                  <a:schemeClr val="bg1"/>
                </a:solidFill>
                <a:effectLst>
                  <a:outerShdw blurRad="38100" dist="38100" dir="2700000" algn="tl">
                    <a:srgbClr val="000000">
                      <a:alpha val="43137"/>
                    </a:srgbClr>
                  </a:outerShdw>
                </a:effectLst>
              </a:rPr>
              <a:t>And let us consider one another in order to stir up love and good works, </a:t>
            </a:r>
            <a:r>
              <a:rPr lang="en-US" sz="3200" b="1" i="1" dirty="0" smtClean="0">
                <a:solidFill>
                  <a:schemeClr val="bg1"/>
                </a:solidFill>
                <a:effectLst>
                  <a:outerShdw blurRad="38100" dist="38100" dir="2700000" algn="tl">
                    <a:srgbClr val="000000">
                      <a:alpha val="43137"/>
                    </a:srgbClr>
                  </a:outerShdw>
                </a:effectLst>
              </a:rPr>
              <a:t>not </a:t>
            </a:r>
            <a:r>
              <a:rPr lang="en-US" sz="3200" b="1" i="1" dirty="0">
                <a:solidFill>
                  <a:schemeClr val="bg1"/>
                </a:solidFill>
                <a:effectLst>
                  <a:outerShdw blurRad="38100" dist="38100" dir="2700000" algn="tl">
                    <a:srgbClr val="000000">
                      <a:alpha val="43137"/>
                    </a:srgbClr>
                  </a:outerShdw>
                </a:effectLst>
              </a:rPr>
              <a:t>forsaking the assembling of ourselves together, as is the manner of some, but exhorting one another, and so much the more as you see the Day approaching</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51624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Giving</a:t>
            </a:r>
            <a:endParaRPr lang="en-US" dirty="0">
              <a:effectLst>
                <a:outerShdw blurRad="38100" dist="38100" dir="2700000" algn="tl">
                  <a:srgbClr val="000000">
                    <a:alpha val="43137"/>
                  </a:srgbClr>
                </a:outerShdw>
              </a:effectLst>
            </a:endParaRPr>
          </a:p>
        </p:txBody>
      </p:sp>
      <p:sp>
        <p:nvSpPr>
          <p:cNvPr id="3" name="TextBox 2"/>
          <p:cNvSpPr txBox="1"/>
          <p:nvPr/>
        </p:nvSpPr>
        <p:spPr>
          <a:xfrm>
            <a:off x="428336" y="2209800"/>
            <a:ext cx="8305800" cy="1815882"/>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he who gives, </a:t>
            </a:r>
          </a:p>
          <a:p>
            <a:pPr algn="ctr"/>
            <a:r>
              <a:rPr lang="en-US" sz="4000" b="1" dirty="0" smtClean="0">
                <a:effectLst>
                  <a:outerShdw blurRad="38100" dist="38100" dir="2700000" algn="tl">
                    <a:srgbClr val="000000">
                      <a:alpha val="43137"/>
                    </a:srgbClr>
                  </a:outerShdw>
                </a:effectLst>
              </a:rPr>
              <a:t>with liberality</a:t>
            </a:r>
          </a:p>
          <a:p>
            <a:pPr algn="ctr"/>
            <a:r>
              <a:rPr lang="en-US" sz="3200" b="1" dirty="0" smtClean="0">
                <a:effectLst>
                  <a:outerShdw blurRad="38100" dist="38100" dir="2700000" algn="tl">
                    <a:srgbClr val="000000">
                      <a:alpha val="43137"/>
                    </a:srgbClr>
                  </a:outerShdw>
                </a:effectLst>
              </a:rPr>
              <a:t>Romans 12:8</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24736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Giving</a:t>
            </a:r>
            <a:endParaRPr lang="en-US" dirty="0">
              <a:effectLst>
                <a:outerShdw blurRad="38100" dist="38100" dir="2700000" algn="tl">
                  <a:srgbClr val="000000">
                    <a:alpha val="43137"/>
                  </a:srgbClr>
                </a:outerShdw>
              </a:effectLst>
            </a:endParaRPr>
          </a:p>
        </p:txBody>
      </p:sp>
      <p:sp>
        <p:nvSpPr>
          <p:cNvPr id="7" name="TextBox 6"/>
          <p:cNvSpPr txBox="1"/>
          <p:nvPr/>
        </p:nvSpPr>
        <p:spPr>
          <a:xfrm>
            <a:off x="733136" y="2895600"/>
            <a:ext cx="7696200" cy="2062103"/>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a:t>
            </a:r>
            <a:r>
              <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is Giving? </a:t>
            </a:r>
          </a:p>
          <a:p>
            <a:pPr algn="ctr"/>
            <a:r>
              <a:rPr lang="en-US" sz="3200" b="1" dirty="0" smtClean="0">
                <a:solidFill>
                  <a:srgbClr val="FFFF00"/>
                </a:solidFill>
                <a:effectLst>
                  <a:outerShdw blurRad="38100" dist="38100" dir="2700000" algn="tl">
                    <a:srgbClr val="000000">
                      <a:alpha val="43137"/>
                    </a:srgbClr>
                  </a:outerShdw>
                </a:effectLst>
              </a:rPr>
              <a:t>The ability to contribute material </a:t>
            </a:r>
            <a:r>
              <a:rPr lang="en-US" sz="3200" b="1" dirty="0">
                <a:solidFill>
                  <a:srgbClr val="FFFF00"/>
                </a:solidFill>
                <a:effectLst>
                  <a:outerShdw blurRad="38100" dist="38100" dir="2700000" algn="tl">
                    <a:srgbClr val="000000">
                      <a:alpha val="43137"/>
                    </a:srgbClr>
                  </a:outerShdw>
                </a:effectLst>
              </a:rPr>
              <a:t>resources to the </a:t>
            </a:r>
            <a:r>
              <a:rPr lang="en-US" sz="3200" b="1" dirty="0" smtClean="0">
                <a:solidFill>
                  <a:srgbClr val="FFFF00"/>
                </a:solidFill>
                <a:effectLst>
                  <a:outerShdw blurRad="38100" dist="38100" dir="2700000" algn="tl">
                    <a:srgbClr val="000000">
                      <a:alpha val="43137"/>
                    </a:srgbClr>
                  </a:outerShdw>
                </a:effectLst>
              </a:rPr>
              <a:t>Kingdom of God with </a:t>
            </a:r>
          </a:p>
          <a:p>
            <a:pPr algn="ctr"/>
            <a:r>
              <a:rPr lang="en-US" sz="3200" b="1" dirty="0" smtClean="0">
                <a:solidFill>
                  <a:srgbClr val="FFFF00"/>
                </a:solidFill>
                <a:effectLst>
                  <a:outerShdw blurRad="38100" dist="38100" dir="2700000" algn="tl">
                    <a:srgbClr val="000000">
                      <a:alpha val="43137"/>
                    </a:srgbClr>
                  </a:outerShdw>
                </a:effectLst>
              </a:rPr>
              <a:t>liberality </a:t>
            </a:r>
            <a:r>
              <a:rPr lang="en-US" sz="3200" b="1" dirty="0">
                <a:solidFill>
                  <a:srgbClr val="FFFF00"/>
                </a:solidFill>
                <a:effectLst>
                  <a:outerShdw blurRad="38100" dist="38100" dir="2700000" algn="tl">
                    <a:srgbClr val="000000">
                      <a:alpha val="43137"/>
                    </a:srgbClr>
                  </a:outerShdw>
                </a:effectLst>
              </a:rPr>
              <a:t>and cheerfulness</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68408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0574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Exhortation</a:t>
            </a:r>
          </a:p>
        </p:txBody>
      </p:sp>
      <p:sp>
        <p:nvSpPr>
          <p:cNvPr id="4" name="TextBox 3"/>
          <p:cNvSpPr txBox="1"/>
          <p:nvPr/>
        </p:nvSpPr>
        <p:spPr>
          <a:xfrm>
            <a:off x="762000" y="1828800"/>
            <a:ext cx="7696200" cy="3970318"/>
          </a:xfrm>
          <a:prstGeom prst="rect">
            <a:avLst/>
          </a:prstGeom>
          <a:solidFill>
            <a:schemeClr val="tx1"/>
          </a:solid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Example:</a:t>
            </a:r>
          </a:p>
          <a:p>
            <a:pPr algn="ctr"/>
            <a:r>
              <a:rPr lang="en-US" sz="3600" i="1" dirty="0">
                <a:solidFill>
                  <a:schemeClr val="bg1"/>
                </a:solidFill>
                <a:effectLst>
                  <a:outerShdw blurRad="38100" dist="38100" dir="2700000" algn="tl">
                    <a:srgbClr val="000000">
                      <a:alpha val="43137"/>
                    </a:srgbClr>
                  </a:outerShdw>
                </a:effectLst>
              </a:rPr>
              <a:t> …the grace of God bestowed on the churches of Macedonia: </a:t>
            </a:r>
            <a:r>
              <a:rPr lang="en-US" sz="3600" i="1" dirty="0" smtClean="0">
                <a:solidFill>
                  <a:schemeClr val="bg1"/>
                </a:solidFill>
                <a:effectLst>
                  <a:outerShdw blurRad="38100" dist="38100" dir="2700000" algn="tl">
                    <a:srgbClr val="000000">
                      <a:alpha val="43137"/>
                    </a:srgbClr>
                  </a:outerShdw>
                </a:effectLst>
              </a:rPr>
              <a:t>that </a:t>
            </a:r>
            <a:r>
              <a:rPr lang="en-US" sz="3600" i="1" dirty="0">
                <a:solidFill>
                  <a:schemeClr val="bg1"/>
                </a:solidFill>
                <a:effectLst>
                  <a:outerShdw blurRad="38100" dist="38100" dir="2700000" algn="tl">
                    <a:srgbClr val="000000">
                      <a:alpha val="43137"/>
                    </a:srgbClr>
                  </a:outerShdw>
                </a:effectLst>
              </a:rPr>
              <a:t>in a great trial of affliction the abundance of their joy and their deep poverty abounded in the riches of their liberality. </a:t>
            </a:r>
            <a:endParaRPr lang="en-US" sz="3600" i="1" dirty="0" smtClean="0">
              <a:solidFill>
                <a:schemeClr val="bg1"/>
              </a:solidFill>
              <a:effectLst>
                <a:outerShdw blurRad="38100" dist="38100" dir="2700000" algn="tl">
                  <a:srgbClr val="000000">
                    <a:alpha val="43137"/>
                  </a:srgbClr>
                </a:outerShdw>
              </a:effectLst>
            </a:endParaRPr>
          </a:p>
          <a:p>
            <a:pPr algn="ctr"/>
            <a:r>
              <a:rPr lang="en-US" sz="3600" i="1" dirty="0" smtClean="0">
                <a:solidFill>
                  <a:schemeClr val="bg1"/>
                </a:solidFill>
                <a:effectLst>
                  <a:outerShdw blurRad="38100" dist="38100" dir="2700000" algn="tl">
                    <a:srgbClr val="000000">
                      <a:alpha val="43137"/>
                    </a:srgbClr>
                  </a:outerShdw>
                </a:effectLst>
              </a:rPr>
              <a:t>2 </a:t>
            </a:r>
            <a:r>
              <a:rPr lang="en-US" sz="3200" dirty="0" smtClean="0">
                <a:solidFill>
                  <a:schemeClr val="bg1"/>
                </a:solidFill>
                <a:effectLst>
                  <a:outerShdw blurRad="38100" dist="38100" dir="2700000" algn="tl">
                    <a:srgbClr val="000000">
                      <a:alpha val="43137"/>
                    </a:srgbClr>
                  </a:outerShdw>
                </a:effectLst>
              </a:rPr>
              <a:t>Corinthians 8:1-2</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1131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220200" cy="6858000"/>
          </a:xfrm>
          <a:prstGeom prst="rect">
            <a:avLst/>
          </a:prstGeom>
          <a:solidFill>
            <a:srgbClr val="2E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E1C11"/>
              </a:solidFill>
            </a:endParaRPr>
          </a:p>
        </p:txBody>
      </p:sp>
      <p:sp>
        <p:nvSpPr>
          <p:cNvPr id="3" name="Content Placeholder 2"/>
          <p:cNvSpPr>
            <a:spLocks noGrp="1"/>
          </p:cNvSpPr>
          <p:nvPr>
            <p:ph idx="1"/>
          </p:nvPr>
        </p:nvSpPr>
        <p:spPr>
          <a:xfrm>
            <a:off x="433936" y="1600200"/>
            <a:ext cx="8252864" cy="4525963"/>
          </a:xfrm>
          <a:solidFill>
            <a:schemeClr val="bg1"/>
          </a:solidFill>
        </p:spPr>
        <p:txBody>
          <a:bodyPr>
            <a:normAutofit/>
          </a:bodyPr>
          <a:lstStyle/>
          <a:p>
            <a:pPr marL="0" indent="0" algn="ctr">
              <a:buNone/>
            </a:pPr>
            <a:endParaRPr lang="en-US" sz="4400" i="1" dirty="0" smtClean="0"/>
          </a:p>
          <a:p>
            <a:pPr marL="0" indent="0" algn="ctr">
              <a:buNone/>
            </a:pPr>
            <a:r>
              <a:rPr lang="en-US" sz="4400" i="1" dirty="0" smtClean="0"/>
              <a:t> </a:t>
            </a:r>
            <a:endParaRPr lang="en-US" sz="4400" i="1" dirty="0">
              <a:effectLst>
                <a:outerShdw blurRad="38100" dist="38100" dir="2700000" algn="tl">
                  <a:srgbClr val="000000">
                    <a:alpha val="43137"/>
                  </a:srgbClr>
                </a:outerShdw>
              </a:effectLst>
            </a:endParaRPr>
          </a:p>
        </p:txBody>
      </p:sp>
      <p:sp>
        <p:nvSpPr>
          <p:cNvPr id="9" name="TextBox 8"/>
          <p:cNvSpPr txBox="1"/>
          <p:nvPr/>
        </p:nvSpPr>
        <p:spPr>
          <a:xfrm>
            <a:off x="433936" y="304800"/>
            <a:ext cx="8252864" cy="2123658"/>
          </a:xfrm>
          <a:prstGeom prst="rect">
            <a:avLst/>
          </a:prstGeom>
          <a:solidFill>
            <a:schemeClr val="bg1"/>
          </a:solidFill>
          <a:ln>
            <a:solidFill>
              <a:schemeClr val="bg1"/>
            </a:solidFill>
          </a:ln>
        </p:spPr>
        <p:txBody>
          <a:bodyPr wrap="square" rtlCol="0">
            <a:spAutoFit/>
          </a:bodyPr>
          <a:lstStyle/>
          <a:p>
            <a:r>
              <a:rPr lang="en-US" sz="4800" i="1" dirty="0" smtClean="0">
                <a:effectLst>
                  <a:outerShdw blurRad="38100" dist="38100" dir="2700000" algn="tl">
                    <a:srgbClr val="000000">
                      <a:alpha val="43137"/>
                    </a:srgbClr>
                  </a:outerShdw>
                </a:effectLst>
              </a:rPr>
              <a:t>Present Your Body</a:t>
            </a:r>
          </a:p>
          <a:p>
            <a:pPr algn="ctr"/>
            <a:r>
              <a:rPr lang="en-US" sz="4800" i="1" dirty="0" smtClean="0">
                <a:effectLst>
                  <a:outerShdw blurRad="38100" dist="38100" dir="2700000" algn="tl">
                    <a:srgbClr val="000000">
                      <a:alpha val="43137"/>
                    </a:srgbClr>
                  </a:outerShdw>
                </a:effectLst>
              </a:rPr>
              <a:t/>
            </a:r>
            <a:br>
              <a:rPr lang="en-US" sz="4800" i="1" dirty="0" smtClean="0">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129213"/>
            <a:ext cx="5105400" cy="3829050"/>
          </a:xfrm>
          <a:prstGeom prst="rect">
            <a:avLst/>
          </a:prstGeom>
        </p:spPr>
      </p:pic>
      <p:sp>
        <p:nvSpPr>
          <p:cNvPr id="2" name="TextBox 1"/>
          <p:cNvSpPr txBox="1"/>
          <p:nvPr/>
        </p:nvSpPr>
        <p:spPr>
          <a:xfrm>
            <a:off x="698500" y="4919008"/>
            <a:ext cx="7835900" cy="1323439"/>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rPr>
              <a:t>Requirement for proper use of </a:t>
            </a:r>
          </a:p>
          <a:p>
            <a:pPr algn="ctr"/>
            <a:r>
              <a:rPr lang="en-US" sz="4000" dirty="0" smtClean="0">
                <a:effectLst>
                  <a:outerShdw blurRad="38100" dist="38100" dir="2700000" algn="tl">
                    <a:srgbClr val="000000">
                      <a:alpha val="43137"/>
                    </a:srgbClr>
                  </a:outerShdw>
                </a:effectLst>
              </a:rPr>
              <a:t>The Designer’s Gifts</a:t>
            </a:r>
            <a:endParaRPr lang="en-US" sz="4000" dirty="0">
              <a:effectLst>
                <a:outerShdw blurRad="38100" dist="38100" dir="2700000" algn="tl">
                  <a:srgbClr val="000000">
                    <a:alpha val="43137"/>
                  </a:srgbClr>
                </a:outerShdw>
              </a:effectLst>
            </a:endParaRPr>
          </a:p>
        </p:txBody>
      </p:sp>
      <p:sp>
        <p:nvSpPr>
          <p:cNvPr id="6" name="TextBox 5"/>
          <p:cNvSpPr txBox="1"/>
          <p:nvPr/>
        </p:nvSpPr>
        <p:spPr>
          <a:xfrm>
            <a:off x="1828800" y="1219200"/>
            <a:ext cx="5410200" cy="1015663"/>
          </a:xfrm>
          <a:prstGeom prst="rect">
            <a:avLst/>
          </a:prstGeom>
          <a:noFill/>
        </p:spPr>
        <p:txBody>
          <a:bodyPr wrap="square" rtlCol="0">
            <a:spAutoFit/>
          </a:bodyPr>
          <a:lstStyle/>
          <a:p>
            <a:pPr algn="ctr"/>
            <a:r>
              <a:rPr lang="en-US" sz="6000" dirty="0" smtClean="0"/>
              <a:t>Living  Sacrifice</a:t>
            </a:r>
            <a:endParaRPr lang="en-US" sz="6000" dirty="0"/>
          </a:p>
        </p:txBody>
      </p:sp>
      <p:sp>
        <p:nvSpPr>
          <p:cNvPr id="10" name="TextBox 9"/>
          <p:cNvSpPr txBox="1"/>
          <p:nvPr/>
        </p:nvSpPr>
        <p:spPr>
          <a:xfrm>
            <a:off x="2209800" y="4267200"/>
            <a:ext cx="5029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Romans 12:1-2</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374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0574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Exhortation</a:t>
            </a:r>
          </a:p>
        </p:txBody>
      </p:sp>
      <p:sp>
        <p:nvSpPr>
          <p:cNvPr id="4" name="TextBox 3"/>
          <p:cNvSpPr txBox="1"/>
          <p:nvPr/>
        </p:nvSpPr>
        <p:spPr>
          <a:xfrm>
            <a:off x="762000" y="1828800"/>
            <a:ext cx="7696200" cy="4462760"/>
          </a:xfrm>
          <a:prstGeom prst="rect">
            <a:avLst/>
          </a:prstGeom>
          <a:solidFill>
            <a:schemeClr val="tx1"/>
          </a:solid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Example:</a:t>
            </a:r>
          </a:p>
          <a:p>
            <a:pPr algn="ctr"/>
            <a:r>
              <a:rPr lang="en-US" sz="3600" i="1" dirty="0" smtClean="0">
                <a:solidFill>
                  <a:schemeClr val="bg1"/>
                </a:solidFill>
                <a:effectLst>
                  <a:outerShdw blurRad="38100" dist="38100" dir="2700000" algn="tl">
                    <a:srgbClr val="000000">
                      <a:alpha val="43137"/>
                    </a:srgbClr>
                  </a:outerShdw>
                </a:effectLst>
              </a:rPr>
              <a:t>For </a:t>
            </a:r>
            <a:r>
              <a:rPr lang="en-US" sz="3600" i="1" dirty="0">
                <a:solidFill>
                  <a:schemeClr val="bg1"/>
                </a:solidFill>
                <a:effectLst>
                  <a:outerShdw blurRad="38100" dist="38100" dir="2700000" algn="tl">
                    <a:srgbClr val="000000">
                      <a:alpha val="43137"/>
                    </a:srgbClr>
                  </a:outerShdw>
                </a:effectLst>
              </a:rPr>
              <a:t>I bear witness that according to their ability, yes, and beyond their ability, they were freely willing, </a:t>
            </a:r>
            <a:r>
              <a:rPr lang="en-US" sz="3600" i="1" dirty="0" smtClean="0">
                <a:solidFill>
                  <a:schemeClr val="bg1"/>
                </a:solidFill>
                <a:effectLst>
                  <a:outerShdw blurRad="38100" dist="38100" dir="2700000" algn="tl">
                    <a:srgbClr val="000000">
                      <a:alpha val="43137"/>
                    </a:srgbClr>
                  </a:outerShdw>
                </a:effectLst>
              </a:rPr>
              <a:t>imploring </a:t>
            </a:r>
            <a:r>
              <a:rPr lang="en-US" sz="3600" i="1" dirty="0">
                <a:solidFill>
                  <a:schemeClr val="bg1"/>
                </a:solidFill>
                <a:effectLst>
                  <a:outerShdw blurRad="38100" dist="38100" dir="2700000" algn="tl">
                    <a:srgbClr val="000000">
                      <a:alpha val="43137"/>
                    </a:srgbClr>
                  </a:outerShdw>
                </a:effectLst>
              </a:rPr>
              <a:t>us with much urgency that we would </a:t>
            </a:r>
            <a:r>
              <a:rPr lang="en-US" sz="3600" i="1" dirty="0" smtClean="0">
                <a:solidFill>
                  <a:schemeClr val="bg1"/>
                </a:solidFill>
                <a:effectLst>
                  <a:outerShdw blurRad="38100" dist="38100" dir="2700000" algn="tl">
                    <a:srgbClr val="000000">
                      <a:alpha val="43137"/>
                    </a:srgbClr>
                  </a:outerShdw>
                </a:effectLst>
              </a:rPr>
              <a:t>receive </a:t>
            </a:r>
            <a:r>
              <a:rPr lang="en-US" sz="3600" i="1" dirty="0">
                <a:solidFill>
                  <a:schemeClr val="bg1"/>
                </a:solidFill>
                <a:effectLst>
                  <a:outerShdw blurRad="38100" dist="38100" dir="2700000" algn="tl">
                    <a:srgbClr val="000000">
                      <a:alpha val="43137"/>
                    </a:srgbClr>
                  </a:outerShdw>
                </a:effectLst>
              </a:rPr>
              <a:t>the gift and the fellowship of the ministering to the saints. </a:t>
            </a:r>
            <a:endParaRPr lang="en-US" sz="3600" i="1" dirty="0" smtClean="0">
              <a:solidFill>
                <a:schemeClr val="bg1"/>
              </a:solidFill>
              <a:effectLst>
                <a:outerShdw blurRad="38100" dist="38100" dir="2700000" algn="tl">
                  <a:srgbClr val="000000">
                    <a:alpha val="43137"/>
                  </a:srgbClr>
                </a:outerShdw>
              </a:effectLst>
            </a:endParaRPr>
          </a:p>
          <a:p>
            <a:pPr algn="ctr"/>
            <a:r>
              <a:rPr lang="en-US" sz="3200" dirty="0" smtClean="0">
                <a:solidFill>
                  <a:schemeClr val="bg1"/>
                </a:solidFill>
                <a:effectLst>
                  <a:outerShdw blurRad="38100" dist="38100" dir="2700000" algn="tl">
                    <a:srgbClr val="000000">
                      <a:alpha val="43137"/>
                    </a:srgbClr>
                  </a:outerShdw>
                </a:effectLst>
              </a:rPr>
              <a:t>2 Corinthians 8:3-4</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39041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Giving</a:t>
            </a: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Giving</a:t>
            </a:r>
            <a:endPar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TextBox 2"/>
          <p:cNvSpPr txBox="1"/>
          <p:nvPr/>
        </p:nvSpPr>
        <p:spPr>
          <a:xfrm>
            <a:off x="9236" y="2895600"/>
            <a:ext cx="9144000" cy="3539430"/>
          </a:xfrm>
          <a:prstGeom prst="rect">
            <a:avLst/>
          </a:prstGeom>
          <a:noFill/>
        </p:spPr>
        <p:txBody>
          <a:bodyPr wrap="square" rtlCol="0">
            <a:spAutoFit/>
          </a:bodyPr>
          <a:lstStyle/>
          <a:p>
            <a:pPr marL="457200" indent="-457200">
              <a:buFont typeface="Arial" pitchFamily="34" charset="0"/>
              <a:buChar char="•"/>
            </a:pPr>
            <a:r>
              <a:rPr lang="en-US" sz="3200" dirty="0" smtClean="0"/>
              <a:t>Manage </a:t>
            </a:r>
            <a:r>
              <a:rPr lang="en-US" sz="3200" dirty="0"/>
              <a:t>their finances and limit their lifestyle in order to give as much of their resources as possible</a:t>
            </a:r>
            <a:r>
              <a:rPr lang="en-US" sz="3200" dirty="0" smtClean="0"/>
              <a:t>;</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Support </a:t>
            </a:r>
            <a:r>
              <a:rPr lang="en-US" sz="3200" dirty="0"/>
              <a:t>the work of the ministry with sacrificial gifts to advance the Kingdom;</a:t>
            </a:r>
            <a:br>
              <a:rPr lang="en-US" sz="3200" dirty="0"/>
            </a:br>
            <a:endParaRPr lang="en-US" sz="3200" dirty="0">
              <a:effectLst/>
            </a:endParaRPr>
          </a:p>
        </p:txBody>
      </p:sp>
    </p:spTree>
    <p:extLst>
      <p:ext uri="{BB962C8B-B14F-4D97-AF65-F5344CB8AC3E}">
        <p14:creationId xmlns:p14="http://schemas.microsoft.com/office/powerpoint/2010/main" val="4728639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Giving</a:t>
            </a: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Giving</a:t>
            </a:r>
            <a:endPar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TextBox 2"/>
          <p:cNvSpPr txBox="1"/>
          <p:nvPr/>
        </p:nvSpPr>
        <p:spPr>
          <a:xfrm>
            <a:off x="9236" y="2895600"/>
            <a:ext cx="9144000" cy="4031873"/>
          </a:xfrm>
          <a:prstGeom prst="rect">
            <a:avLst/>
          </a:prstGeom>
          <a:noFill/>
        </p:spPr>
        <p:txBody>
          <a:bodyPr wrap="square" rtlCol="0">
            <a:spAutoFit/>
          </a:bodyPr>
          <a:lstStyle/>
          <a:p>
            <a:pPr marL="457200" indent="-457200">
              <a:buFont typeface="Arial" pitchFamily="34" charset="0"/>
              <a:buChar char="•"/>
            </a:pPr>
            <a:r>
              <a:rPr lang="en-US" sz="3200" dirty="0" smtClean="0"/>
              <a:t>Meet tangible needs that enable spiritual growth to occur;</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Provide </a:t>
            </a:r>
            <a:r>
              <a:rPr lang="en-US" sz="3200" dirty="0"/>
              <a:t>resources, generously and cheerfully, trusting God for provisions</a:t>
            </a:r>
            <a:r>
              <a:rPr lang="en-US" sz="3200" dirty="0" smtClean="0"/>
              <a:t>;</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May </a:t>
            </a:r>
            <a:r>
              <a:rPr lang="en-US" sz="3200" dirty="0"/>
              <a:t>have a special ability to make money so that they may use it to further God’s work.</a:t>
            </a:r>
            <a:endParaRPr lang="en-US" sz="3200" dirty="0">
              <a:effectLst/>
            </a:endParaRPr>
          </a:p>
        </p:txBody>
      </p:sp>
    </p:spTree>
    <p:extLst>
      <p:ext uri="{BB962C8B-B14F-4D97-AF65-F5344CB8AC3E}">
        <p14:creationId xmlns:p14="http://schemas.microsoft.com/office/powerpoint/2010/main" val="9033857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Giving</a:t>
            </a: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Giving</a:t>
            </a:r>
            <a:endPar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TextBox 2"/>
          <p:cNvSpPr txBox="1"/>
          <p:nvPr/>
        </p:nvSpPr>
        <p:spPr>
          <a:xfrm>
            <a:off x="443948" y="3352800"/>
            <a:ext cx="3581400" cy="2308324"/>
          </a:xfrm>
          <a:prstGeom prst="rect">
            <a:avLst/>
          </a:prstGeom>
          <a:noFill/>
        </p:spPr>
        <p:txBody>
          <a:bodyPr wrap="square" rtlCol="0">
            <a:spAutoFit/>
          </a:bodyPr>
          <a:lstStyle/>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Charitable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Responsible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Resourceful</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Disciplined</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p:txBody>
      </p:sp>
      <p:sp>
        <p:nvSpPr>
          <p:cNvPr id="10" name="TextBox 9"/>
          <p:cNvSpPr txBox="1"/>
          <p:nvPr/>
        </p:nvSpPr>
        <p:spPr>
          <a:xfrm>
            <a:off x="4800600" y="3352800"/>
            <a:ext cx="3581400" cy="2308324"/>
          </a:xfrm>
          <a:prstGeom prst="rect">
            <a:avLst/>
          </a:prstGeom>
          <a:noFill/>
        </p:spPr>
        <p:txBody>
          <a:bodyPr wrap="square" rtlCol="0">
            <a:spAutoFit/>
          </a:bodyPr>
          <a:lstStyle/>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Accountable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Conscientious</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Generous</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Trusting God</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p:txBody>
      </p:sp>
    </p:spTree>
    <p:extLst>
      <p:ext uri="{BB962C8B-B14F-4D97-AF65-F5344CB8AC3E}">
        <p14:creationId xmlns:p14="http://schemas.microsoft.com/office/powerpoint/2010/main" val="24706993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39"/>
            <a:ext cx="9220200" cy="2067339"/>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Giving</a:t>
            </a:r>
          </a:p>
        </p:txBody>
      </p:sp>
      <p:sp>
        <p:nvSpPr>
          <p:cNvPr id="4" name="TextBox 3"/>
          <p:cNvSpPr txBox="1"/>
          <p:nvPr/>
        </p:nvSpPr>
        <p:spPr>
          <a:xfrm>
            <a:off x="762000" y="2209800"/>
            <a:ext cx="7696200" cy="2492990"/>
          </a:xfrm>
          <a:prstGeom prst="rect">
            <a:avLst/>
          </a:prstGeom>
          <a:solidFill>
            <a:srgbClr val="C00000"/>
          </a:solid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Note: (Everyone </a:t>
            </a:r>
            <a:r>
              <a:rPr lang="en-US" sz="2800" b="1" dirty="0">
                <a:solidFill>
                  <a:srgbClr val="FFFF00"/>
                </a:solidFill>
                <a:effectLst>
                  <a:outerShdw blurRad="38100" dist="38100" dir="2700000" algn="tl">
                    <a:srgbClr val="000000">
                      <a:alpha val="43137"/>
                    </a:srgbClr>
                  </a:outerShdw>
                </a:effectLst>
              </a:rPr>
              <a:t>to </a:t>
            </a:r>
            <a:r>
              <a:rPr lang="en-US" sz="2800" b="1" dirty="0" smtClean="0">
                <a:solidFill>
                  <a:srgbClr val="FFFF00"/>
                </a:solidFill>
                <a:effectLst>
                  <a:outerShdw blurRad="38100" dist="38100" dir="2700000" algn="tl">
                    <a:srgbClr val="000000">
                      <a:alpha val="43137"/>
                    </a:srgbClr>
                  </a:outerShdw>
                </a:effectLst>
              </a:rPr>
              <a:t>give to others)</a:t>
            </a:r>
          </a:p>
          <a:p>
            <a:pPr algn="ctr"/>
            <a:r>
              <a:rPr lang="en-US" sz="3200" b="1" dirty="0" smtClean="0">
                <a:solidFill>
                  <a:schemeClr val="bg1"/>
                </a:solidFill>
                <a:effectLst>
                  <a:outerShdw blurRad="38100" dist="38100" dir="2700000" algn="tl">
                    <a:srgbClr val="000000">
                      <a:alpha val="43137"/>
                    </a:srgbClr>
                  </a:outerShdw>
                </a:effectLst>
              </a:rPr>
              <a:t>2 Corinthians 9:7</a:t>
            </a:r>
          </a:p>
          <a:p>
            <a:pPr algn="ctr"/>
            <a:r>
              <a:rPr lang="en-US" sz="3200" b="1" i="1" dirty="0">
                <a:solidFill>
                  <a:schemeClr val="bg1"/>
                </a:solidFill>
                <a:effectLst>
                  <a:outerShdw blurRad="38100" dist="38100" dir="2700000" algn="tl">
                    <a:srgbClr val="000000">
                      <a:alpha val="43137"/>
                    </a:srgbClr>
                  </a:outerShdw>
                </a:effectLst>
              </a:rPr>
              <a:t> So let each one give as he purposes in his heart, not grudgingly or of necessity; for God loves a cheerful giver</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20810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Leading</a:t>
            </a:r>
            <a:endParaRPr lang="en-US" dirty="0">
              <a:effectLst>
                <a:outerShdw blurRad="38100" dist="38100" dir="2700000" algn="tl">
                  <a:srgbClr val="000000">
                    <a:alpha val="43137"/>
                  </a:srgbClr>
                </a:outerShdw>
              </a:effectLst>
            </a:endParaRPr>
          </a:p>
        </p:txBody>
      </p:sp>
      <p:sp>
        <p:nvSpPr>
          <p:cNvPr id="3" name="TextBox 2"/>
          <p:cNvSpPr txBox="1"/>
          <p:nvPr/>
        </p:nvSpPr>
        <p:spPr>
          <a:xfrm>
            <a:off x="457200" y="2209800"/>
            <a:ext cx="8305800" cy="1692771"/>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he who leads, </a:t>
            </a:r>
          </a:p>
          <a:p>
            <a:pPr algn="ctr"/>
            <a:r>
              <a:rPr lang="en-US" sz="4000" b="1" dirty="0" smtClean="0">
                <a:effectLst>
                  <a:outerShdw blurRad="38100" dist="38100" dir="2700000" algn="tl">
                    <a:srgbClr val="000000">
                      <a:alpha val="43137"/>
                    </a:srgbClr>
                  </a:outerShdw>
                </a:effectLst>
              </a:rPr>
              <a:t>with diligence</a:t>
            </a:r>
          </a:p>
          <a:p>
            <a:pPr algn="ctr"/>
            <a:r>
              <a:rPr lang="en-US" sz="2400" b="1" dirty="0" smtClean="0">
                <a:effectLst>
                  <a:outerShdw blurRad="38100" dist="38100" dir="2700000" algn="tl">
                    <a:srgbClr val="000000">
                      <a:alpha val="43137"/>
                    </a:srgbClr>
                  </a:outerShdw>
                </a:effectLst>
              </a:rPr>
              <a:t>Romans 12:8</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24736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Leading</a:t>
            </a:r>
            <a:endParaRPr lang="en-US" dirty="0">
              <a:effectLst>
                <a:outerShdw blurRad="38100" dist="38100" dir="2700000" algn="tl">
                  <a:srgbClr val="000000">
                    <a:alpha val="43137"/>
                  </a:srgbClr>
                </a:outerShdw>
              </a:effectLst>
            </a:endParaRPr>
          </a:p>
        </p:txBody>
      </p:sp>
      <p:sp>
        <p:nvSpPr>
          <p:cNvPr id="7" name="TextBox 6"/>
          <p:cNvSpPr txBox="1"/>
          <p:nvPr/>
        </p:nvSpPr>
        <p:spPr>
          <a:xfrm>
            <a:off x="733136" y="2895600"/>
            <a:ext cx="7696200" cy="3539430"/>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a:t>
            </a:r>
            <a:r>
              <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is </a:t>
            </a: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Leading? </a:t>
            </a:r>
            <a:endPar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algn="ctr"/>
            <a:r>
              <a:rPr lang="en-US" sz="3200" b="1" dirty="0" smtClean="0">
                <a:solidFill>
                  <a:srgbClr val="FFFF00"/>
                </a:solidFill>
                <a:effectLst>
                  <a:outerShdw blurRad="38100" dist="38100" dir="2700000" algn="tl">
                    <a:srgbClr val="000000">
                      <a:alpha val="43137"/>
                    </a:srgbClr>
                  </a:outerShdw>
                </a:effectLst>
              </a:rPr>
              <a:t>set </a:t>
            </a:r>
            <a:r>
              <a:rPr lang="en-US" sz="3200" b="1" dirty="0">
                <a:solidFill>
                  <a:srgbClr val="FFFF00"/>
                </a:solidFill>
                <a:effectLst>
                  <a:outerShdw blurRad="38100" dist="38100" dir="2700000" algn="tl">
                    <a:srgbClr val="000000">
                      <a:alpha val="43137"/>
                    </a:srgbClr>
                  </a:outerShdw>
                </a:effectLst>
              </a:rPr>
              <a:t>goals in accordance with God’s purposes for the future and to communicate these goals to others in such a way that they voluntarily and harmoniously work together to accomplish those goals </a:t>
            </a:r>
            <a:endParaRPr lang="en-US" sz="3200" b="1" dirty="0" smtClean="0">
              <a:solidFill>
                <a:srgbClr val="FFFF00"/>
              </a:solidFill>
              <a:effectLst>
                <a:outerShdw blurRad="38100" dist="38100" dir="2700000" algn="tl">
                  <a:srgbClr val="000000">
                    <a:alpha val="43137"/>
                  </a:srgbClr>
                </a:outerShdw>
              </a:effectLst>
            </a:endParaRPr>
          </a:p>
          <a:p>
            <a:pPr algn="ctr"/>
            <a:r>
              <a:rPr lang="en-US" sz="3200" b="1" dirty="0" smtClean="0">
                <a:solidFill>
                  <a:srgbClr val="FFFF00"/>
                </a:solidFill>
                <a:effectLst>
                  <a:outerShdw blurRad="38100" dist="38100" dir="2700000" algn="tl">
                    <a:srgbClr val="000000">
                      <a:alpha val="43137"/>
                    </a:srgbClr>
                  </a:outerShdw>
                </a:effectLst>
              </a:rPr>
              <a:t>for </a:t>
            </a:r>
            <a:r>
              <a:rPr lang="en-US" sz="3200" b="1" dirty="0">
                <a:solidFill>
                  <a:srgbClr val="FFFF00"/>
                </a:solidFill>
                <a:effectLst>
                  <a:outerShdw blurRad="38100" dist="38100" dir="2700000" algn="tl">
                    <a:srgbClr val="000000">
                      <a:alpha val="43137"/>
                    </a:srgbClr>
                  </a:outerShdw>
                </a:effectLst>
              </a:rPr>
              <a:t>the glory of God</a:t>
            </a:r>
            <a:r>
              <a:rPr lang="en-US" sz="3200" b="1" dirty="0" smtClean="0">
                <a:solidFill>
                  <a:srgbClr val="FFFF00"/>
                </a:solidFill>
                <a:effectLst>
                  <a:outerShdw blurRad="38100" dist="38100" dir="2700000" algn="tl">
                    <a:srgbClr val="000000">
                      <a:alpha val="43137"/>
                    </a:srgbClr>
                  </a:outerShdw>
                </a:effectLst>
              </a:rPr>
              <a:t>.</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26485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0574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Leading</a:t>
            </a:r>
            <a:endParaRPr lang="en-US" dirty="0">
              <a:effectLst>
                <a:outerShdw blurRad="38100" dist="38100" dir="2700000" algn="tl">
                  <a:srgbClr val="000000">
                    <a:alpha val="43137"/>
                  </a:srgbClr>
                </a:outerShdw>
              </a:effectLst>
            </a:endParaRPr>
          </a:p>
        </p:txBody>
      </p:sp>
      <p:sp>
        <p:nvSpPr>
          <p:cNvPr id="4" name="TextBox 3"/>
          <p:cNvSpPr txBox="1"/>
          <p:nvPr/>
        </p:nvSpPr>
        <p:spPr>
          <a:xfrm>
            <a:off x="762000" y="1676400"/>
            <a:ext cx="7696200" cy="5078313"/>
          </a:xfrm>
          <a:prstGeom prst="rect">
            <a:avLst/>
          </a:prstGeom>
          <a:solidFill>
            <a:schemeClr val="tx1"/>
          </a:solid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Example:</a:t>
            </a:r>
          </a:p>
          <a:p>
            <a:pPr algn="ctr"/>
            <a:r>
              <a:rPr lang="en-US" sz="3600" i="1" dirty="0">
                <a:solidFill>
                  <a:schemeClr val="bg1"/>
                </a:solidFill>
                <a:effectLst>
                  <a:outerShdw blurRad="38100" dist="38100" dir="2700000" algn="tl">
                    <a:srgbClr val="000000">
                      <a:alpha val="43137"/>
                    </a:srgbClr>
                  </a:outerShdw>
                </a:effectLst>
              </a:rPr>
              <a:t>And He said to them, “The kings of the Gentiles exercise lordship over them, and those who exercise authority over them are called ‘benefactors.’ </a:t>
            </a:r>
            <a:r>
              <a:rPr lang="en-US" sz="3600" i="1" dirty="0" smtClean="0">
                <a:solidFill>
                  <a:schemeClr val="bg1"/>
                </a:solidFill>
                <a:effectLst>
                  <a:outerShdw blurRad="38100" dist="38100" dir="2700000" algn="tl">
                    <a:srgbClr val="000000">
                      <a:alpha val="43137"/>
                    </a:srgbClr>
                  </a:outerShdw>
                </a:effectLst>
              </a:rPr>
              <a:t>But </a:t>
            </a:r>
            <a:r>
              <a:rPr lang="en-US" sz="3600" i="1" dirty="0">
                <a:solidFill>
                  <a:schemeClr val="bg1"/>
                </a:solidFill>
                <a:effectLst>
                  <a:outerShdw blurRad="38100" dist="38100" dir="2700000" algn="tl">
                    <a:srgbClr val="000000">
                      <a:alpha val="43137"/>
                    </a:srgbClr>
                  </a:outerShdw>
                </a:effectLst>
              </a:rPr>
              <a:t>not so among you; on the contrary, he who is greatest among you, let him be as the younger, and he who governs as he who serves</a:t>
            </a:r>
            <a:r>
              <a:rPr lang="en-US" sz="3600" i="1" dirty="0" smtClean="0">
                <a:solidFill>
                  <a:schemeClr val="bg1"/>
                </a:solidFill>
                <a:effectLst>
                  <a:outerShdw blurRad="38100" dist="38100" dir="2700000" algn="tl">
                    <a:srgbClr val="000000">
                      <a:alpha val="43137"/>
                    </a:srgbClr>
                  </a:outerShdw>
                </a:effectLst>
              </a:rPr>
              <a:t>.  Luke 22:25-26</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007841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Leading</a:t>
            </a:r>
            <a:endParaRPr lang="en-US" dirty="0">
              <a:effectLst>
                <a:outerShdw blurRad="38100" dist="38100" dir="2700000" algn="tl">
                  <a:srgbClr val="000000">
                    <a:alpha val="43137"/>
                  </a:srgbClr>
                </a:outerShdw>
              </a:effectLst>
            </a:endParaRP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Leading</a:t>
            </a:r>
          </a:p>
        </p:txBody>
      </p:sp>
      <p:sp>
        <p:nvSpPr>
          <p:cNvPr id="3" name="TextBox 2"/>
          <p:cNvSpPr txBox="1"/>
          <p:nvPr/>
        </p:nvSpPr>
        <p:spPr>
          <a:xfrm>
            <a:off x="9236" y="3049012"/>
            <a:ext cx="9144000" cy="3046988"/>
          </a:xfrm>
          <a:prstGeom prst="rect">
            <a:avLst/>
          </a:prstGeom>
          <a:noFill/>
        </p:spPr>
        <p:txBody>
          <a:bodyPr wrap="square" rtlCol="0">
            <a:spAutoFit/>
          </a:bodyPr>
          <a:lstStyle/>
          <a:p>
            <a:pPr marL="457200" indent="-457200">
              <a:buFont typeface="Arial" pitchFamily="34" charset="0"/>
              <a:buChar char="•"/>
            </a:pPr>
            <a:r>
              <a:rPr lang="en-US" sz="3200" dirty="0" smtClean="0"/>
              <a:t>Provide </a:t>
            </a:r>
            <a:r>
              <a:rPr lang="en-US" sz="3200" dirty="0"/>
              <a:t>direction for God’s people or ministry</a:t>
            </a:r>
            <a:r>
              <a:rPr lang="en-US" sz="3200" dirty="0" smtClean="0"/>
              <a:t>;</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Take </a:t>
            </a:r>
            <a:r>
              <a:rPr lang="en-US" sz="3200" dirty="0"/>
              <a:t>responsibility and establish goals</a:t>
            </a:r>
            <a:r>
              <a:rPr lang="en-US" sz="3200" dirty="0" smtClean="0"/>
              <a:t>;</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Cast </a:t>
            </a:r>
            <a:r>
              <a:rPr lang="en-US" sz="3200" dirty="0"/>
              <a:t>the vision and present the big picture for others to see</a:t>
            </a:r>
            <a:r>
              <a:rPr lang="en-US" sz="3200" dirty="0" smtClean="0"/>
              <a:t>;</a:t>
            </a:r>
          </a:p>
        </p:txBody>
      </p:sp>
    </p:spTree>
    <p:extLst>
      <p:ext uri="{BB962C8B-B14F-4D97-AF65-F5344CB8AC3E}">
        <p14:creationId xmlns:p14="http://schemas.microsoft.com/office/powerpoint/2010/main" val="24962868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Leading</a:t>
            </a:r>
            <a:endParaRPr lang="en-US" dirty="0">
              <a:effectLst>
                <a:outerShdw blurRad="38100" dist="38100" dir="2700000" algn="tl">
                  <a:srgbClr val="000000">
                    <a:alpha val="43137"/>
                  </a:srgbClr>
                </a:outerShdw>
              </a:effectLst>
            </a:endParaRP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Leading</a:t>
            </a:r>
          </a:p>
        </p:txBody>
      </p:sp>
      <p:sp>
        <p:nvSpPr>
          <p:cNvPr id="3" name="TextBox 2"/>
          <p:cNvSpPr txBox="1"/>
          <p:nvPr/>
        </p:nvSpPr>
        <p:spPr>
          <a:xfrm>
            <a:off x="9236" y="2895600"/>
            <a:ext cx="9144000" cy="3046988"/>
          </a:xfrm>
          <a:prstGeom prst="rect">
            <a:avLst/>
          </a:prstGeom>
          <a:noFill/>
        </p:spPr>
        <p:txBody>
          <a:bodyPr wrap="square" rtlCol="0">
            <a:spAutoFit/>
          </a:bodyPr>
          <a:lstStyle/>
          <a:p>
            <a:pPr marL="457200" indent="-457200">
              <a:buFont typeface="Arial" pitchFamily="34" charset="0"/>
              <a:buChar char="•"/>
            </a:pPr>
            <a:endParaRPr lang="en-US" sz="3200" dirty="0"/>
          </a:p>
          <a:p>
            <a:pPr marL="457200" indent="-457200">
              <a:buFont typeface="Arial" pitchFamily="34" charset="0"/>
              <a:buChar char="•"/>
            </a:pPr>
            <a:r>
              <a:rPr lang="en-US" sz="3200" dirty="0" smtClean="0"/>
              <a:t>Motivate </a:t>
            </a:r>
            <a:r>
              <a:rPr lang="en-US" sz="3200" dirty="0"/>
              <a:t>others to perform to the best of their abilities</a:t>
            </a:r>
            <a:r>
              <a:rPr lang="en-US" sz="3200" dirty="0" smtClean="0"/>
              <a:t>;</a:t>
            </a:r>
          </a:p>
          <a:p>
            <a:pPr marL="457200" indent="-457200">
              <a:buFont typeface="Arial" pitchFamily="34" charset="0"/>
              <a:buChar char="•"/>
            </a:pPr>
            <a:endParaRPr lang="en-US" sz="3200" dirty="0"/>
          </a:p>
          <a:p>
            <a:pPr marL="457200" indent="-457200">
              <a:buFont typeface="Arial" pitchFamily="34" charset="0"/>
              <a:buChar char="•"/>
            </a:pPr>
            <a:r>
              <a:rPr lang="en-US" sz="3200" dirty="0" smtClean="0"/>
              <a:t>Like </a:t>
            </a:r>
            <a:r>
              <a:rPr lang="en-US" sz="3200" dirty="0"/>
              <a:t>to initiate some form of action and direct the efforts of the group</a:t>
            </a:r>
            <a:r>
              <a:rPr lang="en-US" sz="3200" dirty="0" smtClean="0"/>
              <a:t>. </a:t>
            </a:r>
            <a:endParaRPr lang="en-US" sz="3200" dirty="0"/>
          </a:p>
        </p:txBody>
      </p:sp>
    </p:spTree>
    <p:extLst>
      <p:ext uri="{BB962C8B-B14F-4D97-AF65-F5344CB8AC3E}">
        <p14:creationId xmlns:p14="http://schemas.microsoft.com/office/powerpoint/2010/main" val="4002952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20200" cy="6858000"/>
          </a:xfrm>
          <a:prstGeom prst="rect">
            <a:avLst/>
          </a:prstGeom>
          <a:solidFill>
            <a:srgbClr val="2E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Romans 12:1-2</a:t>
            </a:r>
            <a:endParaRPr lang="en-US" dirty="0">
              <a:effectLst>
                <a:outerShdw blurRad="38100" dist="38100" dir="2700000" algn="tl">
                  <a:srgbClr val="000000">
                    <a:alpha val="43137"/>
                  </a:srgbClr>
                </a:outerShdw>
              </a:effectLst>
            </a:endParaRPr>
          </a:p>
        </p:txBody>
      </p:sp>
      <p:pic>
        <p:nvPicPr>
          <p:cNvPr id="30722" name="Picture 2" descr="http://www.flowingfaith.com/wp-content/uploads/2011/11/50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725" y="1752600"/>
            <a:ext cx="6000750"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8439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Leading</a:t>
            </a:r>
            <a:endParaRPr lang="en-US" dirty="0">
              <a:effectLst>
                <a:outerShdw blurRad="38100" dist="38100" dir="2700000" algn="tl">
                  <a:srgbClr val="000000">
                    <a:alpha val="43137"/>
                  </a:srgbClr>
                </a:outerShdw>
              </a:effectLst>
            </a:endParaRP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rPr>
              <a:t>Leading</a:t>
            </a:r>
            <a:endPar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TextBox 2"/>
          <p:cNvSpPr txBox="1"/>
          <p:nvPr/>
        </p:nvSpPr>
        <p:spPr>
          <a:xfrm>
            <a:off x="443948" y="3352800"/>
            <a:ext cx="3581400" cy="2308324"/>
          </a:xfrm>
          <a:prstGeom prst="rect">
            <a:avLst/>
          </a:prstGeom>
          <a:noFill/>
        </p:spPr>
        <p:txBody>
          <a:bodyPr wrap="square" rtlCol="0">
            <a:spAutoFit/>
          </a:bodyPr>
          <a:lstStyle/>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Inspiring</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Motivating</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Responsible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Initiating</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p:txBody>
      </p:sp>
      <p:sp>
        <p:nvSpPr>
          <p:cNvPr id="9" name="TextBox 8"/>
          <p:cNvSpPr txBox="1"/>
          <p:nvPr/>
        </p:nvSpPr>
        <p:spPr>
          <a:xfrm>
            <a:off x="4953000" y="3352800"/>
            <a:ext cx="3581400" cy="2308324"/>
          </a:xfrm>
          <a:prstGeom prst="rect">
            <a:avLst/>
          </a:prstGeom>
          <a:noFill/>
        </p:spPr>
        <p:txBody>
          <a:bodyPr wrap="square" rtlCol="0">
            <a:spAutoFit/>
          </a:bodyPr>
          <a:lstStyle/>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Persuasive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Influential</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Trustworthy</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Visionary</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p:txBody>
      </p:sp>
    </p:spTree>
    <p:extLst>
      <p:ext uri="{BB962C8B-B14F-4D97-AF65-F5344CB8AC3E}">
        <p14:creationId xmlns:p14="http://schemas.microsoft.com/office/powerpoint/2010/main" val="32103906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39"/>
            <a:ext cx="9220200" cy="2067339"/>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Leading</a:t>
            </a:r>
            <a:endParaRPr lang="en-US" dirty="0">
              <a:effectLst>
                <a:outerShdw blurRad="38100" dist="38100" dir="2700000" algn="tl">
                  <a:srgbClr val="000000">
                    <a:alpha val="43137"/>
                  </a:srgbClr>
                </a:outerShdw>
              </a:effectLst>
            </a:endParaRPr>
          </a:p>
        </p:txBody>
      </p:sp>
      <p:sp>
        <p:nvSpPr>
          <p:cNvPr id="4" name="TextBox 3"/>
          <p:cNvSpPr txBox="1"/>
          <p:nvPr/>
        </p:nvSpPr>
        <p:spPr>
          <a:xfrm>
            <a:off x="762000" y="2209800"/>
            <a:ext cx="7696200" cy="2000548"/>
          </a:xfrm>
          <a:prstGeom prst="rect">
            <a:avLst/>
          </a:prstGeom>
          <a:solidFill>
            <a:srgbClr val="C00000"/>
          </a:solid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Note: (Everyone </a:t>
            </a:r>
            <a:r>
              <a:rPr lang="en-US" sz="2800" b="1" dirty="0">
                <a:solidFill>
                  <a:srgbClr val="FFFF00"/>
                </a:solidFill>
                <a:effectLst>
                  <a:outerShdw blurRad="38100" dist="38100" dir="2700000" algn="tl">
                    <a:srgbClr val="000000">
                      <a:alpha val="43137"/>
                    </a:srgbClr>
                  </a:outerShdw>
                </a:effectLst>
              </a:rPr>
              <a:t>to </a:t>
            </a:r>
            <a:r>
              <a:rPr lang="en-US" sz="2800" b="1" dirty="0" smtClean="0">
                <a:solidFill>
                  <a:srgbClr val="FFFF00"/>
                </a:solidFill>
                <a:effectLst>
                  <a:outerShdw blurRad="38100" dist="38100" dir="2700000" algn="tl">
                    <a:srgbClr val="000000">
                      <a:alpha val="43137"/>
                    </a:srgbClr>
                  </a:outerShdw>
                </a:effectLst>
              </a:rPr>
              <a:t>lead to others)</a:t>
            </a:r>
          </a:p>
          <a:p>
            <a:pPr algn="ctr"/>
            <a:r>
              <a:rPr lang="en-US" sz="3200" b="1" dirty="0" smtClean="0">
                <a:solidFill>
                  <a:schemeClr val="bg1"/>
                </a:solidFill>
                <a:effectLst>
                  <a:outerShdw blurRad="38100" dist="38100" dir="2700000" algn="tl">
                    <a:srgbClr val="000000">
                      <a:alpha val="43137"/>
                    </a:srgbClr>
                  </a:outerShdw>
                </a:effectLst>
              </a:rPr>
              <a:t>1 Timothy 3:12</a:t>
            </a:r>
          </a:p>
          <a:p>
            <a:pPr algn="ctr"/>
            <a:r>
              <a:rPr lang="en-US" sz="3200" b="1" i="1" dirty="0">
                <a:solidFill>
                  <a:schemeClr val="bg1"/>
                </a:solidFill>
                <a:effectLst>
                  <a:outerShdw blurRad="38100" dist="38100" dir="2700000" algn="tl">
                    <a:srgbClr val="000000">
                      <a:alpha val="43137"/>
                    </a:srgbClr>
                  </a:outerShdw>
                </a:effectLst>
              </a:rPr>
              <a:t> </a:t>
            </a:r>
            <a:r>
              <a:rPr lang="en-US" sz="3200" b="1" i="1" dirty="0" smtClean="0">
                <a:solidFill>
                  <a:schemeClr val="bg1"/>
                </a:solidFill>
                <a:effectLst>
                  <a:outerShdw blurRad="38100" dist="38100" dir="2700000" algn="tl">
                    <a:srgbClr val="000000">
                      <a:alpha val="43137"/>
                    </a:srgbClr>
                  </a:outerShdw>
                </a:effectLst>
              </a:rPr>
              <a:t>…ruling </a:t>
            </a:r>
            <a:r>
              <a:rPr lang="en-US" sz="3200" b="1" i="1" dirty="0">
                <a:solidFill>
                  <a:schemeClr val="bg1"/>
                </a:solidFill>
                <a:effectLst>
                  <a:outerShdw blurRad="38100" dist="38100" dir="2700000" algn="tl">
                    <a:srgbClr val="000000">
                      <a:alpha val="43137"/>
                    </a:srgbClr>
                  </a:outerShdw>
                </a:effectLst>
              </a:rPr>
              <a:t>their children and their own houses well.</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270557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Showing Mercy</a:t>
            </a:r>
            <a:endParaRPr lang="en-US" dirty="0">
              <a:effectLst>
                <a:outerShdw blurRad="38100" dist="38100" dir="2700000" algn="tl">
                  <a:srgbClr val="000000">
                    <a:alpha val="43137"/>
                  </a:srgbClr>
                </a:outerShdw>
              </a:effectLst>
            </a:endParaRPr>
          </a:p>
        </p:txBody>
      </p:sp>
      <p:sp>
        <p:nvSpPr>
          <p:cNvPr id="3" name="TextBox 2"/>
          <p:cNvSpPr txBox="1"/>
          <p:nvPr/>
        </p:nvSpPr>
        <p:spPr>
          <a:xfrm>
            <a:off x="457200" y="2209800"/>
            <a:ext cx="8305800" cy="1815882"/>
          </a:xfrm>
          <a:prstGeom prst="rect">
            <a:avLst/>
          </a:prstGeom>
          <a:noFill/>
        </p:spPr>
        <p:txBody>
          <a:bodyPr wrap="square" rtlCol="0">
            <a:spAutoFit/>
          </a:bodyPr>
          <a:lstStyle/>
          <a:p>
            <a:pPr algn="ctr"/>
            <a:r>
              <a:rPr lang="en-US" sz="4000" b="1" dirty="0" smtClean="0">
                <a:effectLst>
                  <a:outerShdw blurRad="38100" dist="38100" dir="2700000" algn="tl">
                    <a:srgbClr val="000000">
                      <a:alpha val="43137"/>
                    </a:srgbClr>
                  </a:outerShdw>
                </a:effectLst>
              </a:rPr>
              <a:t>he who shows mercy, </a:t>
            </a:r>
          </a:p>
          <a:p>
            <a:pPr algn="ctr"/>
            <a:r>
              <a:rPr lang="en-US" sz="4000" b="1" dirty="0" smtClean="0">
                <a:effectLst>
                  <a:outerShdw blurRad="38100" dist="38100" dir="2700000" algn="tl">
                    <a:srgbClr val="000000">
                      <a:alpha val="43137"/>
                    </a:srgbClr>
                  </a:outerShdw>
                </a:effectLst>
              </a:rPr>
              <a:t>with cheerfulness.</a:t>
            </a:r>
          </a:p>
          <a:p>
            <a:pPr algn="ctr"/>
            <a:r>
              <a:rPr lang="en-US" sz="3200" b="1" dirty="0" smtClean="0">
                <a:effectLst>
                  <a:outerShdw blurRad="38100" dist="38100" dir="2700000" algn="tl">
                    <a:srgbClr val="000000">
                      <a:alpha val="43137"/>
                    </a:srgbClr>
                  </a:outerShdw>
                </a:effectLst>
              </a:rPr>
              <a:t>Romans 12:8</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407367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Showing Mercy</a:t>
            </a:r>
            <a:endParaRPr lang="en-US" dirty="0">
              <a:effectLst>
                <a:outerShdw blurRad="38100" dist="38100" dir="2700000" algn="tl">
                  <a:srgbClr val="000000">
                    <a:alpha val="43137"/>
                  </a:srgbClr>
                </a:outerShdw>
              </a:effectLst>
            </a:endParaRPr>
          </a:p>
        </p:txBody>
      </p:sp>
      <p:sp>
        <p:nvSpPr>
          <p:cNvPr id="7" name="TextBox 6"/>
          <p:cNvSpPr txBox="1"/>
          <p:nvPr/>
        </p:nvSpPr>
        <p:spPr>
          <a:xfrm>
            <a:off x="733136" y="2895600"/>
            <a:ext cx="7696200" cy="3539430"/>
          </a:xfrm>
          <a:prstGeom prst="rect">
            <a:avLst/>
          </a:prstGeom>
          <a:solidFill>
            <a:schemeClr val="tx1"/>
          </a:solid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What </a:t>
            </a:r>
            <a:r>
              <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is Showing Mercy? </a:t>
            </a:r>
          </a:p>
          <a:p>
            <a:pPr algn="ctr"/>
            <a:r>
              <a:rPr lang="en-US" sz="3200" b="1" dirty="0" smtClean="0">
                <a:solidFill>
                  <a:srgbClr val="FFFF00"/>
                </a:solidFill>
                <a:effectLst>
                  <a:outerShdw blurRad="38100" dist="38100" dir="2700000" algn="tl">
                    <a:srgbClr val="000000">
                      <a:alpha val="43137"/>
                    </a:srgbClr>
                  </a:outerShdw>
                </a:effectLst>
              </a:rPr>
              <a:t>Giving empathy </a:t>
            </a:r>
            <a:r>
              <a:rPr lang="en-US" sz="3200" b="1" dirty="0">
                <a:solidFill>
                  <a:srgbClr val="FFFF00"/>
                </a:solidFill>
                <a:effectLst>
                  <a:outerShdw blurRad="38100" dist="38100" dir="2700000" algn="tl">
                    <a:srgbClr val="000000">
                      <a:alpha val="43137"/>
                    </a:srgbClr>
                  </a:outerShdw>
                </a:effectLst>
              </a:rPr>
              <a:t>and compassion </a:t>
            </a:r>
            <a:r>
              <a:rPr lang="en-US" sz="3200" b="1" dirty="0" smtClean="0">
                <a:solidFill>
                  <a:srgbClr val="FFFF00"/>
                </a:solidFill>
                <a:effectLst>
                  <a:outerShdw blurRad="38100" dist="38100" dir="2700000" algn="tl">
                    <a:srgbClr val="000000">
                      <a:alpha val="43137"/>
                    </a:srgbClr>
                  </a:outerShdw>
                </a:effectLst>
              </a:rPr>
              <a:t>for, </a:t>
            </a:r>
            <a:r>
              <a:rPr lang="en-US" sz="3200" b="1" dirty="0">
                <a:solidFill>
                  <a:srgbClr val="FFFF00"/>
                </a:solidFill>
                <a:effectLst>
                  <a:outerShdw blurRad="38100" dist="38100" dir="2700000" algn="tl">
                    <a:srgbClr val="000000">
                      <a:alpha val="43137"/>
                    </a:srgbClr>
                  </a:outerShdw>
                </a:effectLst>
              </a:rPr>
              <a:t>both Christian and non-Christian, who suffer distressing physical, mental or emotional problems, and to translate that compassion into cheerfully </a:t>
            </a:r>
            <a:r>
              <a:rPr lang="en-US" sz="3200" b="1" dirty="0" smtClean="0">
                <a:solidFill>
                  <a:srgbClr val="FFFF00"/>
                </a:solidFill>
                <a:effectLst>
                  <a:outerShdw blurRad="38100" dist="38100" dir="2700000" algn="tl">
                    <a:srgbClr val="000000">
                      <a:alpha val="43137"/>
                    </a:srgbClr>
                  </a:outerShdw>
                </a:effectLst>
              </a:rPr>
              <a:t>deeds </a:t>
            </a:r>
            <a:r>
              <a:rPr lang="en-US" sz="3200" b="1" dirty="0">
                <a:solidFill>
                  <a:srgbClr val="FFFF00"/>
                </a:solidFill>
                <a:effectLst>
                  <a:outerShdw blurRad="38100" dist="38100" dir="2700000" algn="tl">
                    <a:srgbClr val="000000">
                      <a:alpha val="43137"/>
                    </a:srgbClr>
                  </a:outerShdw>
                </a:effectLst>
              </a:rPr>
              <a:t>that reflect Christ’s love and alleviate the suffering.</a:t>
            </a:r>
          </a:p>
        </p:txBody>
      </p:sp>
    </p:spTree>
    <p:extLst>
      <p:ext uri="{BB962C8B-B14F-4D97-AF65-F5344CB8AC3E}">
        <p14:creationId xmlns:p14="http://schemas.microsoft.com/office/powerpoint/2010/main" val="23156742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0574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Showing Mercy</a:t>
            </a:r>
          </a:p>
        </p:txBody>
      </p:sp>
      <p:sp>
        <p:nvSpPr>
          <p:cNvPr id="4" name="TextBox 3"/>
          <p:cNvSpPr txBox="1"/>
          <p:nvPr/>
        </p:nvSpPr>
        <p:spPr>
          <a:xfrm>
            <a:off x="762000" y="1676400"/>
            <a:ext cx="7696200" cy="5078313"/>
          </a:xfrm>
          <a:prstGeom prst="rect">
            <a:avLst/>
          </a:prstGeom>
          <a:solidFill>
            <a:schemeClr val="tx1"/>
          </a:solid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Example:</a:t>
            </a:r>
          </a:p>
          <a:p>
            <a:pPr algn="ctr"/>
            <a:r>
              <a:rPr lang="en-US" sz="3600" i="1" dirty="0">
                <a:solidFill>
                  <a:schemeClr val="bg1"/>
                </a:solidFill>
                <a:effectLst>
                  <a:outerShdw blurRad="38100" dist="38100" dir="2700000" algn="tl">
                    <a:srgbClr val="000000">
                      <a:alpha val="43137"/>
                    </a:srgbClr>
                  </a:outerShdw>
                </a:effectLst>
              </a:rPr>
              <a:t>But a certain Samaritan, as he journeyed, came where he was. And when he saw him, he had compassion. </a:t>
            </a:r>
            <a:r>
              <a:rPr lang="en-US" sz="3600" i="1" dirty="0" smtClean="0">
                <a:solidFill>
                  <a:schemeClr val="bg1"/>
                </a:solidFill>
                <a:effectLst>
                  <a:outerShdw blurRad="38100" dist="38100" dir="2700000" algn="tl">
                    <a:srgbClr val="000000">
                      <a:alpha val="43137"/>
                    </a:srgbClr>
                  </a:outerShdw>
                </a:effectLst>
              </a:rPr>
              <a:t>So </a:t>
            </a:r>
            <a:r>
              <a:rPr lang="en-US" sz="3600" i="1" dirty="0">
                <a:solidFill>
                  <a:schemeClr val="bg1"/>
                </a:solidFill>
                <a:effectLst>
                  <a:outerShdw blurRad="38100" dist="38100" dir="2700000" algn="tl">
                    <a:srgbClr val="000000">
                      <a:alpha val="43137"/>
                    </a:srgbClr>
                  </a:outerShdw>
                </a:effectLst>
              </a:rPr>
              <a:t>he went to him and bandaged his wounds, pouring on oil and wine; and he set him on his own animal, brought him to an inn, and took care of him</a:t>
            </a:r>
            <a:r>
              <a:rPr lang="en-US" sz="3600" i="1" dirty="0" smtClean="0">
                <a:solidFill>
                  <a:schemeClr val="bg1"/>
                </a:solidFill>
                <a:effectLst>
                  <a:outerShdw blurRad="38100" dist="38100" dir="2700000" algn="tl">
                    <a:srgbClr val="000000">
                      <a:alpha val="43137"/>
                    </a:srgbClr>
                  </a:outerShdw>
                </a:effectLst>
              </a:rPr>
              <a:t>.  </a:t>
            </a:r>
          </a:p>
          <a:p>
            <a:pPr algn="ctr"/>
            <a:r>
              <a:rPr lang="en-US" sz="3600" i="1" dirty="0" smtClean="0">
                <a:solidFill>
                  <a:schemeClr val="bg1"/>
                </a:solidFill>
                <a:effectLst>
                  <a:outerShdw blurRad="38100" dist="38100" dir="2700000" algn="tl">
                    <a:srgbClr val="000000">
                      <a:alpha val="43137"/>
                    </a:srgbClr>
                  </a:outerShdw>
                </a:effectLst>
              </a:rPr>
              <a:t>Luke 10:33-34</a:t>
            </a:r>
            <a:endParaRPr lang="en-US" sz="40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644323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Showing Mercy</a:t>
            </a: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Showing Mercy</a:t>
            </a:r>
            <a:endPar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TextBox 2"/>
          <p:cNvSpPr txBox="1"/>
          <p:nvPr/>
        </p:nvSpPr>
        <p:spPr>
          <a:xfrm>
            <a:off x="9236" y="2902327"/>
            <a:ext cx="9144000" cy="4031873"/>
          </a:xfrm>
          <a:prstGeom prst="rect">
            <a:avLst/>
          </a:prstGeom>
          <a:noFill/>
        </p:spPr>
        <p:txBody>
          <a:bodyPr wrap="square" rtlCol="0">
            <a:spAutoFit/>
          </a:bodyPr>
          <a:lstStyle/>
          <a:p>
            <a:pPr marL="457200" indent="-457200">
              <a:buFont typeface="Arial" pitchFamily="34" charset="0"/>
              <a:buChar char="•"/>
            </a:pPr>
            <a:r>
              <a:rPr lang="en-US" sz="3200" dirty="0" smtClean="0"/>
              <a:t>Focus </a:t>
            </a:r>
            <a:r>
              <a:rPr lang="en-US" sz="3200" dirty="0"/>
              <a:t>upon alleviating the sources of pain or discomfort in suffering people</a:t>
            </a:r>
            <a:r>
              <a:rPr lang="en-US" sz="3200" dirty="0" smtClean="0"/>
              <a:t>;</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Address </a:t>
            </a:r>
            <a:r>
              <a:rPr lang="en-US" sz="3200" dirty="0"/>
              <a:t>the needs of the hurting, poor, or marginalized</a:t>
            </a:r>
            <a:r>
              <a:rPr lang="en-US" sz="3200" dirty="0" smtClean="0"/>
              <a:t>;</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Express </a:t>
            </a:r>
            <a:r>
              <a:rPr lang="en-US" sz="3200" dirty="0"/>
              <a:t>love, grace, and dignity to those facing hardships or crisis</a:t>
            </a:r>
            <a:r>
              <a:rPr lang="en-US" sz="3200" dirty="0" smtClean="0"/>
              <a:t>; </a:t>
            </a:r>
            <a:endParaRPr lang="en-US" sz="3200" dirty="0">
              <a:effectLst/>
            </a:endParaRPr>
          </a:p>
        </p:txBody>
      </p:sp>
    </p:spTree>
    <p:extLst>
      <p:ext uri="{BB962C8B-B14F-4D97-AF65-F5344CB8AC3E}">
        <p14:creationId xmlns:p14="http://schemas.microsoft.com/office/powerpoint/2010/main" val="3755498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Showing Mercy</a:t>
            </a: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Showing Mercy</a:t>
            </a:r>
            <a:endParaRPr lang="en-US" sz="32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TextBox 2"/>
          <p:cNvSpPr txBox="1"/>
          <p:nvPr/>
        </p:nvSpPr>
        <p:spPr>
          <a:xfrm>
            <a:off x="9236" y="3049012"/>
            <a:ext cx="9144000" cy="3046988"/>
          </a:xfrm>
          <a:prstGeom prst="rect">
            <a:avLst/>
          </a:prstGeom>
          <a:noFill/>
        </p:spPr>
        <p:txBody>
          <a:bodyPr wrap="square" rtlCol="0">
            <a:spAutoFit/>
          </a:bodyPr>
          <a:lstStyle/>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Serve </a:t>
            </a:r>
            <a:r>
              <a:rPr lang="en-US" sz="3200" dirty="0"/>
              <a:t>in difficult or unsightly circumstances and do so cheerfully</a:t>
            </a:r>
            <a:r>
              <a:rPr lang="en-US" sz="3200" dirty="0" smtClean="0"/>
              <a:t>;</a:t>
            </a:r>
          </a:p>
          <a:p>
            <a:pPr marL="457200" indent="-457200">
              <a:buFont typeface="Arial" pitchFamily="34" charset="0"/>
              <a:buChar char="•"/>
            </a:pPr>
            <a:endParaRPr lang="en-US" sz="3200" dirty="0" smtClean="0"/>
          </a:p>
          <a:p>
            <a:pPr marL="457200" indent="-457200">
              <a:buFont typeface="Arial" pitchFamily="34" charset="0"/>
              <a:buChar char="•"/>
            </a:pPr>
            <a:r>
              <a:rPr lang="en-US" sz="3200" dirty="0" smtClean="0"/>
              <a:t>Concern </a:t>
            </a:r>
            <a:r>
              <a:rPr lang="en-US" sz="3200" dirty="0"/>
              <a:t>themselves with individuals or social issues in which people are treated </a:t>
            </a:r>
            <a:r>
              <a:rPr lang="en-US" sz="3200" dirty="0" smtClean="0"/>
              <a:t>in a bad way.</a:t>
            </a:r>
            <a:endParaRPr lang="en-US" sz="3200" dirty="0">
              <a:effectLst/>
            </a:endParaRPr>
          </a:p>
        </p:txBody>
      </p:sp>
    </p:spTree>
    <p:extLst>
      <p:ext uri="{BB962C8B-B14F-4D97-AF65-F5344CB8AC3E}">
        <p14:creationId xmlns:p14="http://schemas.microsoft.com/office/powerpoint/2010/main" val="2929971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22098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Showing Mercy</a:t>
            </a:r>
            <a:endParaRPr lang="en-US" dirty="0">
              <a:effectLst>
                <a:outerShdw blurRad="38100" dist="38100" dir="2700000" algn="tl">
                  <a:srgbClr val="000000">
                    <a:alpha val="43137"/>
                  </a:srgbClr>
                </a:outerShdw>
              </a:effectLst>
            </a:endParaRPr>
          </a:p>
        </p:txBody>
      </p:sp>
      <p:sp>
        <p:nvSpPr>
          <p:cNvPr id="7" name="TextBox 6"/>
          <p:cNvSpPr txBox="1"/>
          <p:nvPr/>
        </p:nvSpPr>
        <p:spPr>
          <a:xfrm>
            <a:off x="733136" y="2362200"/>
            <a:ext cx="7696200" cy="584775"/>
          </a:xfrm>
          <a:prstGeom prst="rect">
            <a:avLst/>
          </a:prstGeom>
          <a:solidFill>
            <a:schemeClr val="tx1"/>
          </a:solidFill>
        </p:spPr>
        <p:txBody>
          <a:bodyPr wrap="square" rtlCol="0">
            <a:spAutoFit/>
          </a:bodyPr>
          <a:lstStyle/>
          <a:p>
            <a:pPr algn="ctr"/>
            <a:r>
              <a:rPr lang="en-US" sz="3200" dirty="0" smtClean="0">
                <a:solidFill>
                  <a:schemeClr val="bg1"/>
                </a:solidFill>
                <a:effectLst>
                  <a:outerShdw blurRad="38100" dist="38100" dir="2700000" algn="tl">
                    <a:srgbClr val="000000">
                      <a:alpha val="43137"/>
                    </a:srgbClr>
                  </a:outerShdw>
                </a:effectLst>
              </a:rPr>
              <a:t>Showing Mercy</a:t>
            </a:r>
            <a:endParaRPr lang="en-US" sz="32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TextBox 2"/>
          <p:cNvSpPr txBox="1"/>
          <p:nvPr/>
        </p:nvSpPr>
        <p:spPr>
          <a:xfrm>
            <a:off x="443948" y="3352800"/>
            <a:ext cx="3581400" cy="2308324"/>
          </a:xfrm>
          <a:prstGeom prst="rect">
            <a:avLst/>
          </a:prstGeom>
          <a:noFill/>
        </p:spPr>
        <p:txBody>
          <a:bodyPr wrap="square" rtlCol="0">
            <a:spAutoFit/>
          </a:bodyPr>
          <a:lstStyle/>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Empathic</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Compassionate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Sensitive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Tolerant</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p:txBody>
      </p:sp>
      <p:sp>
        <p:nvSpPr>
          <p:cNvPr id="10" name="TextBox 9"/>
          <p:cNvSpPr txBox="1"/>
          <p:nvPr/>
        </p:nvSpPr>
        <p:spPr>
          <a:xfrm>
            <a:off x="4953000" y="3352800"/>
            <a:ext cx="3581400" cy="2308324"/>
          </a:xfrm>
          <a:prstGeom prst="rect">
            <a:avLst/>
          </a:prstGeom>
          <a:noFill/>
        </p:spPr>
        <p:txBody>
          <a:bodyPr wrap="square" rtlCol="0">
            <a:spAutoFit/>
          </a:bodyPr>
          <a:lstStyle/>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Caring</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Comforting</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Responsive</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a:p>
            <a:pPr marL="342900" indent="-342900">
              <a:buFont typeface="Arial" pitchFamily="34" charset="0"/>
              <a:buChar char="•"/>
            </a:pPr>
            <a:r>
              <a:rPr lang="en-US" sz="3600" b="1" dirty="0" smtClean="0">
                <a:effectLst>
                  <a:outerShdw blurRad="38100" dist="38100" dir="2700000" algn="tl">
                    <a:srgbClr val="000000">
                      <a:alpha val="43137"/>
                    </a:srgbClr>
                  </a:outerShdw>
                </a:effectLst>
                <a:latin typeface="+mj-lt"/>
                <a:ea typeface="Arial Unicode MS" pitchFamily="34" charset="-128"/>
                <a:cs typeface="Arial Unicode MS" pitchFamily="34" charset="-128"/>
              </a:rPr>
              <a:t>Kind</a:t>
            </a:r>
            <a:endParaRPr lang="en-US" sz="3600" b="1" dirty="0">
              <a:effectLst>
                <a:outerShdw blurRad="38100" dist="38100" dir="2700000" algn="tl">
                  <a:srgbClr val="000000">
                    <a:alpha val="43137"/>
                  </a:srgbClr>
                </a:outerShdw>
              </a:effectLst>
              <a:latin typeface="+mj-lt"/>
              <a:ea typeface="Arial Unicode MS" pitchFamily="34" charset="-128"/>
              <a:cs typeface="Arial Unicode MS" pitchFamily="34" charset="-128"/>
            </a:endParaRPr>
          </a:p>
        </p:txBody>
      </p:sp>
    </p:spTree>
    <p:extLst>
      <p:ext uri="{BB962C8B-B14F-4D97-AF65-F5344CB8AC3E}">
        <p14:creationId xmlns:p14="http://schemas.microsoft.com/office/powerpoint/2010/main" val="33426126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9939"/>
            <a:ext cx="9220200" cy="2067339"/>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a:effectLst>
                  <a:outerShdw blurRad="38100" dist="38100" dir="2700000" algn="tl">
                    <a:srgbClr val="000000">
                      <a:alpha val="43137"/>
                    </a:srgbClr>
                  </a:outerShdw>
                </a:effectLst>
              </a:rPr>
              <a:t>Showing Mercy</a:t>
            </a:r>
          </a:p>
        </p:txBody>
      </p:sp>
      <p:sp>
        <p:nvSpPr>
          <p:cNvPr id="4" name="TextBox 3"/>
          <p:cNvSpPr txBox="1"/>
          <p:nvPr/>
        </p:nvSpPr>
        <p:spPr>
          <a:xfrm>
            <a:off x="762000" y="2209800"/>
            <a:ext cx="7696200" cy="3970318"/>
          </a:xfrm>
          <a:prstGeom prst="rect">
            <a:avLst/>
          </a:prstGeom>
          <a:solidFill>
            <a:srgbClr val="C00000"/>
          </a:solidFill>
        </p:spPr>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rPr>
              <a:t>Note: (Everyone </a:t>
            </a:r>
            <a:r>
              <a:rPr lang="en-US" sz="2800" b="1" dirty="0">
                <a:solidFill>
                  <a:srgbClr val="FFFF00"/>
                </a:solidFill>
                <a:effectLst>
                  <a:outerShdw blurRad="38100" dist="38100" dir="2700000" algn="tl">
                    <a:srgbClr val="000000">
                      <a:alpha val="43137"/>
                    </a:srgbClr>
                  </a:outerShdw>
                </a:effectLst>
              </a:rPr>
              <a:t>to </a:t>
            </a:r>
            <a:r>
              <a:rPr lang="en-US" sz="2800" b="1" dirty="0" smtClean="0">
                <a:solidFill>
                  <a:srgbClr val="FFFF00"/>
                </a:solidFill>
                <a:effectLst>
                  <a:outerShdw blurRad="38100" dist="38100" dir="2700000" algn="tl">
                    <a:srgbClr val="000000">
                      <a:alpha val="43137"/>
                    </a:srgbClr>
                  </a:outerShdw>
                </a:effectLst>
              </a:rPr>
              <a:t>show mercy to others)</a:t>
            </a:r>
          </a:p>
          <a:p>
            <a:pPr algn="ctr"/>
            <a:r>
              <a:rPr lang="en-US" sz="3200" b="1" dirty="0" smtClean="0">
                <a:solidFill>
                  <a:schemeClr val="bg1"/>
                </a:solidFill>
                <a:effectLst>
                  <a:outerShdw blurRad="38100" dist="38100" dir="2700000" algn="tl">
                    <a:srgbClr val="000000">
                      <a:alpha val="43137"/>
                    </a:srgbClr>
                  </a:outerShdw>
                </a:effectLst>
              </a:rPr>
              <a:t>Matthew 25:35-36</a:t>
            </a:r>
          </a:p>
          <a:p>
            <a:pPr algn="ctr"/>
            <a:r>
              <a:rPr lang="en-US" sz="3200" b="1" i="1" dirty="0">
                <a:solidFill>
                  <a:schemeClr val="bg1"/>
                </a:solidFill>
                <a:effectLst>
                  <a:outerShdw blurRad="38100" dist="38100" dir="2700000" algn="tl">
                    <a:srgbClr val="000000">
                      <a:alpha val="43137"/>
                    </a:srgbClr>
                  </a:outerShdw>
                </a:effectLst>
              </a:rPr>
              <a:t> …for I was hungry and you gave Me food; </a:t>
            </a:r>
            <a:r>
              <a:rPr lang="en-US" sz="3200" b="1" i="1" dirty="0" smtClean="0">
                <a:solidFill>
                  <a:schemeClr val="bg1"/>
                </a:solidFill>
                <a:effectLst>
                  <a:outerShdw blurRad="38100" dist="38100" dir="2700000" algn="tl">
                    <a:srgbClr val="000000">
                      <a:alpha val="43137"/>
                    </a:srgbClr>
                  </a:outerShdw>
                </a:effectLst>
              </a:rPr>
              <a:t>   I </a:t>
            </a:r>
            <a:r>
              <a:rPr lang="en-US" sz="3200" b="1" i="1" dirty="0">
                <a:solidFill>
                  <a:schemeClr val="bg1"/>
                </a:solidFill>
                <a:effectLst>
                  <a:outerShdw blurRad="38100" dist="38100" dir="2700000" algn="tl">
                    <a:srgbClr val="000000">
                      <a:alpha val="43137"/>
                    </a:srgbClr>
                  </a:outerShdw>
                </a:effectLst>
              </a:rPr>
              <a:t>was thirsty and you gave Me drink; I was a stranger and you took Me in; </a:t>
            </a:r>
            <a:r>
              <a:rPr lang="en-US" sz="3200" b="1" i="1" dirty="0" smtClean="0">
                <a:solidFill>
                  <a:schemeClr val="bg1"/>
                </a:solidFill>
                <a:effectLst>
                  <a:outerShdw blurRad="38100" dist="38100" dir="2700000" algn="tl">
                    <a:srgbClr val="000000">
                      <a:alpha val="43137"/>
                    </a:srgbClr>
                  </a:outerShdw>
                </a:effectLst>
              </a:rPr>
              <a:t>I </a:t>
            </a:r>
            <a:r>
              <a:rPr lang="en-US" sz="3200" b="1" i="1" dirty="0">
                <a:solidFill>
                  <a:schemeClr val="bg1"/>
                </a:solidFill>
                <a:effectLst>
                  <a:outerShdw blurRad="38100" dist="38100" dir="2700000" algn="tl">
                    <a:srgbClr val="000000">
                      <a:alpha val="43137"/>
                    </a:srgbClr>
                  </a:outerShdw>
                </a:effectLst>
              </a:rPr>
              <a:t>was naked and you clothed Me; I was sick and you visited Me; I was in prison </a:t>
            </a:r>
            <a:r>
              <a:rPr lang="en-US" sz="3200" b="1" i="1" dirty="0" smtClean="0">
                <a:solidFill>
                  <a:schemeClr val="bg1"/>
                </a:solidFill>
                <a:effectLst>
                  <a:outerShdw blurRad="38100" dist="38100" dir="2700000" algn="tl">
                    <a:srgbClr val="000000">
                      <a:alpha val="43137"/>
                    </a:srgbClr>
                  </a:outerShdw>
                </a:effectLst>
              </a:rPr>
              <a:t> </a:t>
            </a:r>
          </a:p>
          <a:p>
            <a:pPr algn="ctr"/>
            <a:r>
              <a:rPr lang="en-US" sz="3200" b="1" i="1" dirty="0" smtClean="0">
                <a:solidFill>
                  <a:schemeClr val="bg1"/>
                </a:solidFill>
                <a:effectLst>
                  <a:outerShdw blurRad="38100" dist="38100" dir="2700000" algn="tl">
                    <a:srgbClr val="000000">
                      <a:alpha val="43137"/>
                    </a:srgbClr>
                  </a:outerShdw>
                </a:effectLst>
              </a:rPr>
              <a:t>and </a:t>
            </a:r>
            <a:r>
              <a:rPr lang="en-US" sz="3200" b="1" i="1" dirty="0">
                <a:solidFill>
                  <a:schemeClr val="bg1"/>
                </a:solidFill>
                <a:effectLst>
                  <a:outerShdw blurRad="38100" dist="38100" dir="2700000" algn="tl">
                    <a:srgbClr val="000000">
                      <a:alpha val="43137"/>
                    </a:srgbClr>
                  </a:outerShdw>
                </a:effectLst>
              </a:rPr>
              <a:t>you came to Me</a:t>
            </a:r>
            <a:endParaRPr lang="en-US" sz="40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703067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19812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Romans 12:3-8</a:t>
            </a:r>
            <a:endParaRPr lang="en-US" dirty="0">
              <a:effectLst>
                <a:outerShdw blurRad="38100" dist="38100" dir="2700000" algn="tl">
                  <a:srgbClr val="000000">
                    <a:alpha val="43137"/>
                  </a:srgbClr>
                </a:outerShdw>
              </a:effectLst>
            </a:endParaRPr>
          </a:p>
        </p:txBody>
      </p:sp>
      <p:sp>
        <p:nvSpPr>
          <p:cNvPr id="3" name="TextBox 2"/>
          <p:cNvSpPr txBox="1"/>
          <p:nvPr/>
        </p:nvSpPr>
        <p:spPr>
          <a:xfrm>
            <a:off x="457200" y="1905000"/>
            <a:ext cx="8305800" cy="4832092"/>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Prophesying</a:t>
            </a:r>
          </a:p>
          <a:p>
            <a:pPr algn="ctr"/>
            <a:r>
              <a:rPr lang="en-US" sz="4400" b="1" dirty="0" smtClean="0">
                <a:effectLst>
                  <a:outerShdw blurRad="38100" dist="38100" dir="2700000" algn="tl">
                    <a:srgbClr val="000000">
                      <a:alpha val="43137"/>
                    </a:srgbClr>
                  </a:outerShdw>
                </a:effectLst>
              </a:rPr>
              <a:t>Helping, </a:t>
            </a:r>
          </a:p>
          <a:p>
            <a:pPr algn="ctr"/>
            <a:r>
              <a:rPr lang="en-US" sz="4400" b="1" dirty="0" smtClean="0">
                <a:effectLst>
                  <a:outerShdw blurRad="38100" dist="38100" dir="2700000" algn="tl">
                    <a:srgbClr val="000000">
                      <a:alpha val="43137"/>
                    </a:srgbClr>
                  </a:outerShdw>
                </a:effectLst>
              </a:rPr>
              <a:t>Teaching, </a:t>
            </a:r>
          </a:p>
          <a:p>
            <a:pPr algn="ctr"/>
            <a:r>
              <a:rPr lang="en-US" sz="4400" b="1" dirty="0" smtClean="0">
                <a:effectLst>
                  <a:outerShdw blurRad="38100" dist="38100" dir="2700000" algn="tl">
                    <a:srgbClr val="000000">
                      <a:alpha val="43137"/>
                    </a:srgbClr>
                  </a:outerShdw>
                </a:effectLst>
              </a:rPr>
              <a:t>Exhorting, </a:t>
            </a:r>
          </a:p>
          <a:p>
            <a:pPr algn="ctr"/>
            <a:r>
              <a:rPr lang="en-US" sz="4400" b="1" dirty="0" smtClean="0">
                <a:effectLst>
                  <a:outerShdw blurRad="38100" dist="38100" dir="2700000" algn="tl">
                    <a:srgbClr val="000000">
                      <a:alpha val="43137"/>
                    </a:srgbClr>
                  </a:outerShdw>
                </a:effectLst>
              </a:rPr>
              <a:t>Giving, </a:t>
            </a:r>
          </a:p>
          <a:p>
            <a:pPr algn="ctr"/>
            <a:r>
              <a:rPr lang="en-US" sz="4400" b="1" dirty="0" smtClean="0">
                <a:effectLst>
                  <a:outerShdw blurRad="38100" dist="38100" dir="2700000" algn="tl">
                    <a:srgbClr val="000000">
                      <a:alpha val="43137"/>
                    </a:srgbClr>
                  </a:outerShdw>
                </a:effectLst>
              </a:rPr>
              <a:t>Leading, </a:t>
            </a:r>
          </a:p>
          <a:p>
            <a:pPr algn="ctr"/>
            <a:r>
              <a:rPr lang="en-US" sz="4400" b="1" dirty="0" smtClean="0">
                <a:effectLst>
                  <a:outerShdw blurRad="38100" dist="38100" dir="2700000" algn="tl">
                    <a:srgbClr val="000000">
                      <a:alpha val="43137"/>
                    </a:srgbClr>
                  </a:outerShdw>
                </a:effectLst>
              </a:rPr>
              <a:t>Showing </a:t>
            </a:r>
            <a:r>
              <a:rPr lang="en-US" sz="4400" b="1" dirty="0" smtClean="0">
                <a:effectLst>
                  <a:outerShdw blurRad="38100" dist="38100" dir="2700000" algn="tl">
                    <a:srgbClr val="000000">
                      <a:alpha val="43137"/>
                    </a:srgbClr>
                  </a:outerShdw>
                </a:effectLst>
              </a:rPr>
              <a:t>Mercy</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0357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220200" cy="6858000"/>
          </a:xfrm>
          <a:prstGeom prst="rect">
            <a:avLst/>
          </a:prstGeom>
          <a:solidFill>
            <a:srgbClr val="2E58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Romans 12:1-2</a:t>
            </a:r>
            <a:endParaRPr lang="en-US" dirty="0">
              <a:effectLst>
                <a:outerShdw blurRad="38100" dist="38100" dir="2700000" algn="tl">
                  <a:srgbClr val="000000">
                    <a:alpha val="43137"/>
                  </a:srgbClr>
                </a:outerShdw>
              </a:effectLst>
            </a:endParaRPr>
          </a:p>
        </p:txBody>
      </p:sp>
      <p:pic>
        <p:nvPicPr>
          <p:cNvPr id="30722" name="Picture 2" descr="http://www.flowingfaith.com/wp-content/uploads/2011/11/50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5201" y="2514600"/>
            <a:ext cx="444499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 y="2514600"/>
            <a:ext cx="4572000" cy="3429000"/>
          </a:xfrm>
          <a:prstGeom prst="rect">
            <a:avLst/>
          </a:prstGeom>
        </p:spPr>
      </p:pic>
    </p:spTree>
    <p:extLst>
      <p:ext uri="{BB962C8B-B14F-4D97-AF65-F5344CB8AC3E}">
        <p14:creationId xmlns:p14="http://schemas.microsoft.com/office/powerpoint/2010/main" val="17639261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19812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Romans 12:3-8</a:t>
            </a:r>
            <a:endParaRPr lang="en-US" dirty="0">
              <a:effectLst>
                <a:outerShdw blurRad="38100" dist="38100" dir="2700000" algn="tl">
                  <a:srgbClr val="000000">
                    <a:alpha val="43137"/>
                  </a:srgbClr>
                </a:outerShdw>
              </a:effectLst>
            </a:endParaRPr>
          </a:p>
        </p:txBody>
      </p:sp>
      <p:sp>
        <p:nvSpPr>
          <p:cNvPr id="3" name="TextBox 2"/>
          <p:cNvSpPr txBox="1"/>
          <p:nvPr/>
        </p:nvSpPr>
        <p:spPr>
          <a:xfrm>
            <a:off x="457200" y="1905000"/>
            <a:ext cx="8305800" cy="4154984"/>
          </a:xfrm>
          <a:prstGeom prst="rect">
            <a:avLst/>
          </a:prstGeom>
          <a:noFill/>
        </p:spPr>
        <p:txBody>
          <a:bodyPr wrap="square" rtlCol="0">
            <a:spAutoFit/>
          </a:bodyPr>
          <a:lstStyle/>
          <a:p>
            <a:pPr algn="ctr"/>
            <a:r>
              <a:rPr lang="en-US" sz="4400" b="1" dirty="0" smtClean="0">
                <a:effectLst>
                  <a:outerShdw blurRad="38100" dist="38100" dir="2700000" algn="tl">
                    <a:srgbClr val="000000">
                      <a:alpha val="43137"/>
                    </a:srgbClr>
                  </a:outerShdw>
                </a:effectLst>
              </a:rPr>
              <a:t>Which gift or gifts seem to be a part of your life?</a:t>
            </a:r>
          </a:p>
          <a:p>
            <a:pPr algn="ctr"/>
            <a:endParaRPr lang="en-US" sz="4400" b="1" dirty="0">
              <a:effectLst>
                <a:outerShdw blurRad="38100" dist="38100" dir="2700000" algn="tl">
                  <a:srgbClr val="000000">
                    <a:alpha val="43137"/>
                  </a:srgbClr>
                </a:outerShdw>
              </a:effectLst>
            </a:endParaRPr>
          </a:p>
          <a:p>
            <a:pPr algn="ctr"/>
            <a:r>
              <a:rPr lang="en-US" sz="4400" b="1" dirty="0" smtClean="0">
                <a:effectLst>
                  <a:outerShdw blurRad="38100" dist="38100" dir="2700000" algn="tl">
                    <a:srgbClr val="000000">
                      <a:alpha val="43137"/>
                    </a:srgbClr>
                  </a:outerShdw>
                </a:effectLst>
              </a:rPr>
              <a:t>Talk with your group</a:t>
            </a:r>
          </a:p>
          <a:p>
            <a:pPr algn="ctr"/>
            <a:endParaRPr lang="en-US" sz="4400" b="1" dirty="0">
              <a:effectLst>
                <a:outerShdw blurRad="38100" dist="38100" dir="2700000" algn="tl">
                  <a:srgbClr val="000000">
                    <a:alpha val="43137"/>
                  </a:srgbClr>
                </a:outerShdw>
              </a:effectLst>
            </a:endParaRPr>
          </a:p>
          <a:p>
            <a:pPr algn="ctr"/>
            <a:r>
              <a:rPr lang="en-US" sz="4400" b="1" dirty="0" smtClean="0">
                <a:effectLst>
                  <a:outerShdw blurRad="38100" dist="38100" dir="2700000" algn="tl">
                    <a:srgbClr val="000000">
                      <a:alpha val="43137"/>
                    </a:srgbClr>
                  </a:outerShdw>
                </a:effectLst>
              </a:rPr>
              <a:t>At home talk with the Lord</a:t>
            </a:r>
            <a:endParaRPr lang="en-US" sz="4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2417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220200" cy="6858000"/>
          </a:xfrm>
          <a:prstGeom prst="rect">
            <a:avLst/>
          </a:prstGeom>
          <a:gradFill flip="none" rotWithShape="1">
            <a:gsLst>
              <a:gs pos="0">
                <a:srgbClr val="C35604">
                  <a:shade val="30000"/>
                  <a:satMod val="115000"/>
                </a:srgbClr>
              </a:gs>
              <a:gs pos="50000">
                <a:srgbClr val="C35604">
                  <a:shade val="67500"/>
                  <a:satMod val="115000"/>
                </a:srgbClr>
              </a:gs>
              <a:gs pos="100000">
                <a:srgbClr val="C35604">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33936" y="1600200"/>
            <a:ext cx="8252864" cy="4525963"/>
          </a:xfrm>
          <a:solidFill>
            <a:schemeClr val="bg1"/>
          </a:solidFill>
        </p:spPr>
        <p:txBody>
          <a:bodyPr>
            <a:normAutofit/>
          </a:bodyPr>
          <a:lstStyle/>
          <a:p>
            <a:pPr marL="0" indent="0" algn="ctr">
              <a:buNone/>
            </a:pPr>
            <a:endParaRPr lang="en-US" sz="4400" i="1" dirty="0" smtClean="0"/>
          </a:p>
          <a:p>
            <a:pPr marL="0" indent="0" algn="ctr">
              <a:buNone/>
            </a:pPr>
            <a:r>
              <a:rPr lang="en-US" sz="4400" i="1" dirty="0" smtClean="0"/>
              <a:t> </a:t>
            </a:r>
            <a:endParaRPr lang="en-US" sz="4400" i="1" dirty="0">
              <a:effectLst>
                <a:outerShdw blurRad="38100" dist="38100" dir="2700000" algn="tl">
                  <a:srgbClr val="000000">
                    <a:alpha val="43137"/>
                  </a:srgbClr>
                </a:outerShdw>
              </a:effectLst>
            </a:endParaRPr>
          </a:p>
        </p:txBody>
      </p:sp>
      <p:sp>
        <p:nvSpPr>
          <p:cNvPr id="9" name="TextBox 8"/>
          <p:cNvSpPr txBox="1"/>
          <p:nvPr/>
        </p:nvSpPr>
        <p:spPr>
          <a:xfrm>
            <a:off x="433936" y="304800"/>
            <a:ext cx="8252864" cy="2123658"/>
          </a:xfrm>
          <a:prstGeom prst="rect">
            <a:avLst/>
          </a:prstGeom>
          <a:solidFill>
            <a:schemeClr val="bg1"/>
          </a:solidFill>
          <a:ln>
            <a:solidFill>
              <a:schemeClr val="bg1"/>
            </a:solidFill>
          </a:ln>
        </p:spPr>
        <p:txBody>
          <a:bodyPr wrap="square" rtlCol="0">
            <a:spAutoFit/>
          </a:bodyPr>
          <a:lstStyle/>
          <a:p>
            <a:r>
              <a:rPr lang="en-US" sz="4800" i="1" dirty="0" smtClean="0">
                <a:effectLst>
                  <a:outerShdw blurRad="38100" dist="38100" dir="2700000" algn="tl">
                    <a:srgbClr val="000000">
                      <a:alpha val="43137"/>
                    </a:srgbClr>
                  </a:outerShdw>
                </a:effectLst>
              </a:rPr>
              <a:t>Serving in Your Body as a</a:t>
            </a:r>
          </a:p>
          <a:p>
            <a:pPr algn="ctr"/>
            <a:r>
              <a:rPr lang="en-US" sz="4800" i="1" dirty="0" smtClean="0">
                <a:effectLst>
                  <a:outerShdw blurRad="38100" dist="38100" dir="2700000" algn="tl">
                    <a:srgbClr val="000000">
                      <a:alpha val="43137"/>
                    </a:srgbClr>
                  </a:outerShdw>
                </a:effectLst>
              </a:rPr>
              <a:t/>
            </a:r>
            <a:br>
              <a:rPr lang="en-US" sz="4800" i="1" dirty="0" smtClean="0">
                <a:effectLst>
                  <a:outerShdw blurRad="38100" dist="38100" dir="2700000" algn="tl">
                    <a:srgbClr val="000000">
                      <a:alpha val="43137"/>
                    </a:srgbClr>
                  </a:outerShdw>
                </a:effectLst>
              </a:rPr>
            </a:br>
            <a:endParaRPr lang="en-US" sz="36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1129213"/>
            <a:ext cx="5105400" cy="3829050"/>
          </a:xfrm>
          <a:prstGeom prst="rect">
            <a:avLst/>
          </a:prstGeom>
        </p:spPr>
      </p:pic>
      <p:sp>
        <p:nvSpPr>
          <p:cNvPr id="2" name="TextBox 1"/>
          <p:cNvSpPr txBox="1"/>
          <p:nvPr/>
        </p:nvSpPr>
        <p:spPr>
          <a:xfrm>
            <a:off x="698500" y="4919008"/>
            <a:ext cx="7835900" cy="1323439"/>
          </a:xfrm>
          <a:prstGeom prst="rect">
            <a:avLst/>
          </a:prstGeom>
          <a:noFill/>
        </p:spPr>
        <p:txBody>
          <a:bodyPr wrap="square" rtlCol="0">
            <a:spAutoFit/>
          </a:bodyPr>
          <a:lstStyle/>
          <a:p>
            <a:pPr algn="ctr"/>
            <a:r>
              <a:rPr lang="en-US" sz="4000" dirty="0" smtClean="0">
                <a:effectLst>
                  <a:outerShdw blurRad="38100" dist="38100" dir="2700000" algn="tl">
                    <a:srgbClr val="000000">
                      <a:alpha val="43137"/>
                    </a:srgbClr>
                  </a:outerShdw>
                </a:effectLst>
              </a:rPr>
              <a:t>The Basis of Using </a:t>
            </a:r>
          </a:p>
          <a:p>
            <a:pPr algn="ctr"/>
            <a:r>
              <a:rPr lang="en-US" sz="4000" dirty="0" smtClean="0">
                <a:effectLst>
                  <a:outerShdw blurRad="38100" dist="38100" dir="2700000" algn="tl">
                    <a:srgbClr val="000000">
                      <a:alpha val="43137"/>
                    </a:srgbClr>
                  </a:outerShdw>
                </a:effectLst>
              </a:rPr>
              <a:t>The Designer’s Gifts</a:t>
            </a:r>
            <a:endParaRPr lang="en-US" sz="4000" dirty="0">
              <a:effectLst>
                <a:outerShdw blurRad="38100" dist="38100" dir="2700000" algn="tl">
                  <a:srgbClr val="000000">
                    <a:alpha val="43137"/>
                  </a:srgbClr>
                </a:outerShdw>
              </a:effectLst>
            </a:endParaRPr>
          </a:p>
        </p:txBody>
      </p:sp>
      <p:sp>
        <p:nvSpPr>
          <p:cNvPr id="6" name="TextBox 5"/>
          <p:cNvSpPr txBox="1"/>
          <p:nvPr/>
        </p:nvSpPr>
        <p:spPr>
          <a:xfrm>
            <a:off x="1828800" y="1219200"/>
            <a:ext cx="5410200" cy="1015663"/>
          </a:xfrm>
          <a:prstGeom prst="rect">
            <a:avLst/>
          </a:prstGeom>
          <a:noFill/>
        </p:spPr>
        <p:txBody>
          <a:bodyPr wrap="square" rtlCol="0">
            <a:spAutoFit/>
          </a:bodyPr>
          <a:lstStyle/>
          <a:p>
            <a:pPr algn="ctr"/>
            <a:r>
              <a:rPr lang="en-US" sz="6000" dirty="0" smtClean="0"/>
              <a:t>Living  Sacrifice</a:t>
            </a:r>
            <a:endParaRPr lang="en-US" sz="6000" dirty="0"/>
          </a:p>
        </p:txBody>
      </p:sp>
      <p:sp>
        <p:nvSpPr>
          <p:cNvPr id="10" name="TextBox 9"/>
          <p:cNvSpPr txBox="1"/>
          <p:nvPr/>
        </p:nvSpPr>
        <p:spPr>
          <a:xfrm>
            <a:off x="2209800" y="4267200"/>
            <a:ext cx="5029200"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rPr>
              <a:t>Romans 12:3-8</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03433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220200" cy="6858000"/>
          </a:xfrm>
          <a:prstGeom prst="rect">
            <a:avLst/>
          </a:prstGeom>
          <a:solidFill>
            <a:srgbClr val="C35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036" y="72578"/>
            <a:ext cx="5486400" cy="1527622"/>
          </a:xfrm>
          <a:prstGeom prst="rect">
            <a:avLst/>
          </a:prstGeom>
        </p:spPr>
      </p:pic>
      <p:sp>
        <p:nvSpPr>
          <p:cNvPr id="2" name="Title 1"/>
          <p:cNvSpPr>
            <a:spLocks noGrp="1"/>
          </p:cNvSpPr>
          <p:nvPr>
            <p:ph type="title"/>
          </p:nvPr>
        </p:nvSpPr>
        <p:spPr>
          <a:xfrm>
            <a:off x="457200" y="76200"/>
            <a:ext cx="8229600" cy="1143000"/>
          </a:xfrm>
        </p:spPr>
        <p:txBody>
          <a:bodyPr/>
          <a:lstStyle/>
          <a:p>
            <a:r>
              <a:rPr lang="en-US" dirty="0" smtClean="0">
                <a:effectLst>
                  <a:outerShdw blurRad="38100" dist="38100" dir="2700000" algn="tl">
                    <a:srgbClr val="000000">
                      <a:alpha val="43137"/>
                    </a:srgbClr>
                  </a:outerShdw>
                </a:effectLst>
              </a:rPr>
              <a:t>Romans 12:3</a:t>
            </a:r>
            <a:endParaRPr lang="en-US" dirty="0">
              <a:effectLst>
                <a:outerShdw blurRad="38100" dist="38100" dir="2700000" algn="tl">
                  <a:srgbClr val="000000">
                    <a:alpha val="43137"/>
                  </a:srgbClr>
                </a:outerShdw>
              </a:effectLst>
            </a:endParaRPr>
          </a:p>
        </p:txBody>
      </p:sp>
      <p:sp>
        <p:nvSpPr>
          <p:cNvPr id="3" name="TextBox 2"/>
          <p:cNvSpPr txBox="1"/>
          <p:nvPr/>
        </p:nvSpPr>
        <p:spPr>
          <a:xfrm>
            <a:off x="457200" y="2209800"/>
            <a:ext cx="8305800" cy="954107"/>
          </a:xfrm>
          <a:prstGeom prst="rect">
            <a:avLst/>
          </a:prstGeom>
          <a:noFill/>
        </p:spPr>
        <p:txBody>
          <a:bodyPr wrap="square" rtlCol="0">
            <a:spAutoFit/>
          </a:bodyPr>
          <a:lstStyle/>
          <a:p>
            <a:pPr algn="ctr"/>
            <a:r>
              <a:rPr lang="en-US" sz="2800" b="1" dirty="0" smtClean="0">
                <a:solidFill>
                  <a:schemeClr val="bg1"/>
                </a:solidFill>
                <a:effectLst>
                  <a:outerShdw blurRad="38100" dist="38100" dir="2700000" algn="tl">
                    <a:srgbClr val="000000">
                      <a:alpha val="43137"/>
                    </a:srgbClr>
                  </a:outerShdw>
                </a:effectLst>
              </a:rPr>
              <a:t>not to think </a:t>
            </a:r>
            <a:r>
              <a:rPr lang="en-US" sz="2800" b="1" i="1" dirty="0" smtClean="0">
                <a:solidFill>
                  <a:schemeClr val="bg1"/>
                </a:solidFill>
                <a:effectLst>
                  <a:outerShdw blurRad="38100" dist="38100" dir="2700000" algn="tl">
                    <a:srgbClr val="000000">
                      <a:alpha val="43137"/>
                    </a:srgbClr>
                  </a:outerShdw>
                </a:effectLst>
              </a:rPr>
              <a:t>of himself</a:t>
            </a:r>
            <a:r>
              <a:rPr lang="en-US" sz="2800" b="1" dirty="0" smtClean="0">
                <a:solidFill>
                  <a:schemeClr val="bg1"/>
                </a:solidFill>
                <a:effectLst>
                  <a:outerShdw blurRad="38100" dist="38100" dir="2700000" algn="tl">
                    <a:srgbClr val="000000">
                      <a:alpha val="43137"/>
                    </a:srgbClr>
                  </a:outerShdw>
                </a:effectLst>
              </a:rPr>
              <a:t> more highly than he ought to think, but to think soberly</a:t>
            </a:r>
            <a:endParaRPr lang="en-US" sz="28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151" t="1478" r="1395" b="21156"/>
          <a:stretch/>
        </p:blipFill>
        <p:spPr>
          <a:xfrm>
            <a:off x="304801" y="3733800"/>
            <a:ext cx="3792018" cy="24384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6536" y="3505200"/>
            <a:ext cx="2414155" cy="3124200"/>
          </a:xfrm>
          <a:prstGeom prst="rect">
            <a:avLst/>
          </a:prstGeom>
        </p:spPr>
      </p:pic>
    </p:spTree>
    <p:extLst>
      <p:ext uri="{BB962C8B-B14F-4D97-AF65-F5344CB8AC3E}">
        <p14:creationId xmlns:p14="http://schemas.microsoft.com/office/powerpoint/2010/main" val="1740105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1069</TotalTime>
  <Words>1956</Words>
  <Application>Microsoft Office PowerPoint</Application>
  <PresentationFormat>On-screen Show (4:3)</PresentationFormat>
  <Paragraphs>359</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PowerPoint Presentation</vt:lpstr>
      <vt:lpstr>God’s Provision for Your Life Session 2</vt:lpstr>
      <vt:lpstr>PowerPoint Presentation</vt:lpstr>
      <vt:lpstr>God’s Provision for Your Life Romans 12 Let’s Read the Text</vt:lpstr>
      <vt:lpstr>PowerPoint Presentation</vt:lpstr>
      <vt:lpstr>Romans 12:1-2</vt:lpstr>
      <vt:lpstr>Romans 12:1-2</vt:lpstr>
      <vt:lpstr>PowerPoint Presentation</vt:lpstr>
      <vt:lpstr>Romans 12:3</vt:lpstr>
      <vt:lpstr>Romans 12:3</vt:lpstr>
      <vt:lpstr>PowerPoint Presentation</vt:lpstr>
      <vt:lpstr>Romans 12:4</vt:lpstr>
      <vt:lpstr>Romans 12:5</vt:lpstr>
      <vt:lpstr>Romans 12:6</vt:lpstr>
      <vt:lpstr>PowerPoint Presentation</vt:lpstr>
      <vt:lpstr>Romans 12:6</vt:lpstr>
      <vt:lpstr>Prophecy</vt:lpstr>
      <vt:lpstr>Prophecy</vt:lpstr>
      <vt:lpstr>Prophecy</vt:lpstr>
      <vt:lpstr>Prophecy</vt:lpstr>
      <vt:lpstr>Prophecy</vt:lpstr>
      <vt:lpstr>Romans 12:6</vt:lpstr>
      <vt:lpstr>Prophecy</vt:lpstr>
      <vt:lpstr>Serving</vt:lpstr>
      <vt:lpstr>Serving</vt:lpstr>
      <vt:lpstr>Serving</vt:lpstr>
      <vt:lpstr>Serving</vt:lpstr>
      <vt:lpstr>Serving</vt:lpstr>
      <vt:lpstr>Serving</vt:lpstr>
      <vt:lpstr>Serving</vt:lpstr>
      <vt:lpstr>Serving</vt:lpstr>
      <vt:lpstr>Serving</vt:lpstr>
      <vt:lpstr>Teaching</vt:lpstr>
      <vt:lpstr>Teaching</vt:lpstr>
      <vt:lpstr>Teaching</vt:lpstr>
      <vt:lpstr>Teaching</vt:lpstr>
      <vt:lpstr>Teaching</vt:lpstr>
      <vt:lpstr>Teaching</vt:lpstr>
      <vt:lpstr>Teaching</vt:lpstr>
      <vt:lpstr>Exhortation</vt:lpstr>
      <vt:lpstr>Exhortation</vt:lpstr>
      <vt:lpstr>Exhortation</vt:lpstr>
      <vt:lpstr>Exhortation</vt:lpstr>
      <vt:lpstr>Exhortation</vt:lpstr>
      <vt:lpstr>Exhortation</vt:lpstr>
      <vt:lpstr>Exhortation</vt:lpstr>
      <vt:lpstr>Giving</vt:lpstr>
      <vt:lpstr>Giving</vt:lpstr>
      <vt:lpstr>Exhortation</vt:lpstr>
      <vt:lpstr>Exhortation</vt:lpstr>
      <vt:lpstr>Giving</vt:lpstr>
      <vt:lpstr>Giving</vt:lpstr>
      <vt:lpstr>Giving</vt:lpstr>
      <vt:lpstr>Giving</vt:lpstr>
      <vt:lpstr>Leading</vt:lpstr>
      <vt:lpstr>Leading</vt:lpstr>
      <vt:lpstr>Leading</vt:lpstr>
      <vt:lpstr>Leading</vt:lpstr>
      <vt:lpstr>Leading</vt:lpstr>
      <vt:lpstr>Leading</vt:lpstr>
      <vt:lpstr>Leading</vt:lpstr>
      <vt:lpstr>Showing Mercy</vt:lpstr>
      <vt:lpstr>Showing Mercy</vt:lpstr>
      <vt:lpstr>Showing Mercy</vt:lpstr>
      <vt:lpstr>Showing Mercy</vt:lpstr>
      <vt:lpstr>Showing Mercy</vt:lpstr>
      <vt:lpstr>Showing Mercy</vt:lpstr>
      <vt:lpstr>Showing Mercy</vt:lpstr>
      <vt:lpstr>Romans 12:3-8</vt:lpstr>
      <vt:lpstr>Romans 12:3-8</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Provision for Your Life Week 2</dc:title>
  <dc:creator>Owner</dc:creator>
  <cp:lastModifiedBy>B</cp:lastModifiedBy>
  <cp:revision>46</cp:revision>
  <dcterms:created xsi:type="dcterms:W3CDTF">2012-04-18T19:59:44Z</dcterms:created>
  <dcterms:modified xsi:type="dcterms:W3CDTF">2012-04-22T14:24:28Z</dcterms:modified>
</cp:coreProperties>
</file>